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8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9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0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1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2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3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4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5.xml" ContentType="application/vnd.openxmlformats-officedocument.theme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16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17.xml" ContentType="application/vnd.openxmlformats-officedocument.theme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1.xml" ContentType="application/vnd.openxmlformats-officedocument.themeOverride+xml"/>
  <Override PartName="/ppt/tags/tag5.xml" ContentType="application/vnd.openxmlformats-officedocument.presentationml.tags+xml"/>
  <Override PartName="/ppt/theme/themeOverride2.xml" ContentType="application/vnd.openxmlformats-officedocument.themeOverrid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8" r:id="rId4"/>
    <p:sldMasterId id="2147483702" r:id="rId5"/>
    <p:sldMasterId id="2147483716" r:id="rId6"/>
    <p:sldMasterId id="2147483730" r:id="rId7"/>
    <p:sldMasterId id="2147483744" r:id="rId8"/>
    <p:sldMasterId id="2147483758" r:id="rId9"/>
    <p:sldMasterId id="2147483770" r:id="rId10"/>
    <p:sldMasterId id="2147483782" r:id="rId11"/>
    <p:sldMasterId id="2147483795" r:id="rId12"/>
    <p:sldMasterId id="2147483808" r:id="rId13"/>
    <p:sldMasterId id="2147483821" r:id="rId14"/>
    <p:sldMasterId id="2147483834" r:id="rId15"/>
    <p:sldMasterId id="2147483847" r:id="rId16"/>
    <p:sldMasterId id="2147483859" r:id="rId17"/>
    <p:sldMasterId id="2147483871" r:id="rId18"/>
  </p:sldMasterIdLst>
  <p:notesMasterIdLst>
    <p:notesMasterId r:id="rId37"/>
  </p:notesMasterIdLst>
  <p:sldIdLst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56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02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viewProps" Target="viewProps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93B24-EE3B-4EF0-A967-78C4A378C15E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5C3BF-9A6B-48FF-B2AA-55A225E50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803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4600E563-019C-44F4-8E56-CB79E9C8C5A7}" type="slidenum">
              <a:rPr lang="en-US" altLang="en-US" sz="1200">
                <a:solidFill>
                  <a:srgbClr val="000000"/>
                </a:solidFill>
              </a:rPr>
              <a:pPr/>
              <a:t>11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/>
          <a:p>
            <a:endParaRPr lang="en-US" altLang="en-US" smtClean="0">
              <a:latin typeface="Times" panose="02020603050405020304" pitchFamily="18" charset="0"/>
            </a:endParaRPr>
          </a:p>
        </p:txBody>
      </p:sp>
      <p:sp>
        <p:nvSpPr>
          <p:cNvPr id="10244" name="Rectangle 3"/>
          <p:cNvSpPr>
            <a:spLocks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226167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9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502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0D90-4161-4CC3-9EDA-333C4ACB132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27808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E1D4-D42F-45D0-B009-EAB626DBE4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5753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3667-C482-4EC8-B3DC-F2946CAE180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9257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119888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T0" fmla="*/ 0 w 4917"/>
                <a:gd name="T1" fmla="*/ 0 h 1000"/>
                <a:gd name="T2" fmla="*/ 25012 w 4917"/>
                <a:gd name="T3" fmla="*/ 0 h 1000"/>
                <a:gd name="T4" fmla="*/ 27850 w 4917"/>
                <a:gd name="T5" fmla="*/ 576 h 1000"/>
                <a:gd name="T6" fmla="*/ 25018 w 4917"/>
                <a:gd name="T7" fmla="*/ 1152 h 1000"/>
                <a:gd name="T8" fmla="*/ 0 w 4917"/>
                <a:gd name="T9" fmla="*/ 1152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7"/>
                <a:gd name="T16" fmla="*/ 0 h 1000"/>
                <a:gd name="T17" fmla="*/ 2459 w 4917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21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04800" y="1427164"/>
            <a:ext cx="10769600" cy="1609725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422400" y="3441700"/>
            <a:ext cx="88392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CAFDB4-80F2-4D69-885B-00A7F1B014A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53163"/>
            <a:ext cx="38608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71488"/>
          </a:xfrm>
        </p:spPr>
        <p:txBody>
          <a:bodyPr/>
          <a:lstStyle>
            <a:lvl1pPr>
              <a:defRPr/>
            </a:lvl1pPr>
          </a:lstStyle>
          <a:p>
            <a:fld id="{9F655501-66F6-4363-864A-939CDC5AA55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57610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AD281-F5FF-4E4A-9512-1A440AD2D7A1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83E666-5339-4831-935D-1754E7FC0F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1960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0E3F0-8431-4771-A23A-9ADABBC0E917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43273D-138B-4831-91AF-DE2CD4C40D8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6048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0"/>
            <a:ext cx="5181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181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205E7-6BFD-43C2-8536-266306F4367C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B247E-B650-41CF-86E6-187B10177E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89571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E8504-72B0-496E-A39B-FD1F52EE359C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2403B7-E9AC-4028-B3BD-BED66BBC5A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4171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205FE-AFC3-40D7-A27C-640A2932DFA7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7170-5878-41CC-9F87-CEE838636B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16670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987FC-BED0-4BF6-A27C-617A67EB232A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FA549-DDDC-4985-BBE4-803CE7CC86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593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3597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C9D5B-1232-4912-92E7-EA5C84B47DAE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9DD3EE-47BD-4D93-A8D3-FFA885384F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10308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D3DD1-250E-463A-B950-B207180B893B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00990F-7B34-42B9-9683-8522E82ABA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1290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5809B-886C-4D94-9ECA-9A4558B1C8B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F80B72-E25B-4946-9C0B-C296D3121DB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49119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00018" y="228600"/>
            <a:ext cx="2779183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351" y="228600"/>
            <a:ext cx="8136467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8233B-46BF-4063-B194-A9B5E76C7725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2E266B-A56E-4144-9744-48F6AC09C8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1079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119888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T0" fmla="*/ 0 w 4917"/>
                <a:gd name="T1" fmla="*/ 0 h 1000"/>
                <a:gd name="T2" fmla="*/ 25012 w 4917"/>
                <a:gd name="T3" fmla="*/ 0 h 1000"/>
                <a:gd name="T4" fmla="*/ 27850 w 4917"/>
                <a:gd name="T5" fmla="*/ 576 h 1000"/>
                <a:gd name="T6" fmla="*/ 25018 w 4917"/>
                <a:gd name="T7" fmla="*/ 1152 h 1000"/>
                <a:gd name="T8" fmla="*/ 0 w 4917"/>
                <a:gd name="T9" fmla="*/ 1152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17"/>
                <a:gd name="T16" fmla="*/ 0 h 1000"/>
                <a:gd name="T17" fmla="*/ 2459 w 4917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21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04800" y="1427164"/>
            <a:ext cx="10769600" cy="1609725"/>
          </a:xfrm>
        </p:spPr>
        <p:txBody>
          <a:bodyPr/>
          <a:lstStyle>
            <a:lvl1pPr>
              <a:defRPr sz="4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422400" y="3441700"/>
            <a:ext cx="88392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8400"/>
            <a:ext cx="28448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CAFDB4-80F2-4D69-885B-00A7F1B014A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53163"/>
            <a:ext cx="38608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8400"/>
            <a:ext cx="2844800" cy="471488"/>
          </a:xfrm>
        </p:spPr>
        <p:txBody>
          <a:bodyPr/>
          <a:lstStyle>
            <a:lvl1pPr>
              <a:defRPr/>
            </a:lvl1pPr>
          </a:lstStyle>
          <a:p>
            <a:fld id="{9F655501-66F6-4363-864A-939CDC5AA55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54957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AD281-F5FF-4E4A-9512-1A440AD2D7A1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83E666-5339-4831-935D-1754E7FC0F6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9392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0E3F0-8431-4771-A23A-9ADABBC0E917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43273D-138B-4831-91AF-DE2CD4C40D8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5916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0"/>
            <a:ext cx="5181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181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205E7-6BFD-43C2-8536-266306F4367C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B247E-B650-41CF-86E6-187B10177E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00561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E8504-72B0-496E-A39B-FD1F52EE359C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2403B7-E9AC-4028-B3BD-BED66BBC5AB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15842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205FE-AFC3-40D7-A27C-640A2932DFA7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A7170-5878-41CC-9F87-CEE838636BD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3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1F729-5A95-4626-98B4-4CFD9E3FDC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29170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987FC-BED0-4BF6-A27C-617A67EB232A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FFA549-DDDC-4985-BBE4-803CE7CC866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6539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C9D5B-1232-4912-92E7-EA5C84B47DAE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9DD3EE-47BD-4D93-A8D3-FFA885384F0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91315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D3DD1-250E-463A-B950-B207180B893B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00990F-7B34-42B9-9683-8522E82ABA6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94319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5809B-886C-4D94-9ECA-9A4558B1C8B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F80B72-E25B-4946-9C0B-C296D3121DB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21189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00018" y="228600"/>
            <a:ext cx="2779183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351" y="228600"/>
            <a:ext cx="8136467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8233B-46BF-4063-B194-A9B5E76C7725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2E266B-A56E-4144-9744-48F6AC09C82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40517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0279A-E5D3-4F20-B689-F78DC702425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2236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4BB46-B12F-44F4-B6EA-7D7236E5F3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74633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12339-09BE-4840-8741-8675CAA1E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83492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594C0-12FC-4F75-8E14-76746A1987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20911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1A67D-A2EF-438C-B3AD-81AD034B383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734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B93F0-0D22-4B91-B560-BD03D00AA2A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6376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BCC88-7987-4857-A6A1-42C6396BBB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48876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9321F-89C3-4B30-A896-19F36E79274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51338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7D768-2BAE-465E-902A-CC0DB63813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77737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DB1BB-2B75-42A4-B4EC-D6AC24096B2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92191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33883-5980-464B-937A-A9E6E294393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6636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875EB-2CD9-43FC-87B0-C854BDCE06A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13051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27D87-1DAE-4967-8AC9-A0131F13CBC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7334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0279A-E5D3-4F20-B689-F78DC702425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47911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4BB46-B12F-44F4-B6EA-7D7236E5F3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43512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12339-09BE-4840-8741-8675CAA1E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437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F8853-F513-42E9-AA6B-E94917DE5A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1727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594C0-12FC-4F75-8E14-76746A1987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5248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1A67D-A2EF-438C-B3AD-81AD034B383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0798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BCC88-7987-4857-A6A1-42C6396BBB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20648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9321F-89C3-4B30-A896-19F36E79274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19014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7D768-2BAE-465E-902A-CC0DB63813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5592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DB1BB-2B75-42A4-B4EC-D6AC24096B2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9807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33883-5980-464B-937A-A9E6E294393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19606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875EB-2CD9-43FC-87B0-C854BDCE06A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87453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27D87-1DAE-4967-8AC9-A0131F13CBC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19637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0279A-E5D3-4F20-B689-F78DC702425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380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C6BCD-93A5-45C2-A431-AC5C355D90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61127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4BB46-B12F-44F4-B6EA-7D7236E5F3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65546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12339-09BE-4840-8741-8675CAA1E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1117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594C0-12FC-4F75-8E14-76746A1987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74674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1A67D-A2EF-438C-B3AD-81AD034B383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72223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BCC88-7987-4857-A6A1-42C6396BBB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21612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9321F-89C3-4B30-A896-19F36E79274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886322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7D768-2BAE-465E-902A-CC0DB63813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4164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DB1BB-2B75-42A4-B4EC-D6AC24096B2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90873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33883-5980-464B-937A-A9E6E294393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60922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875EB-2CD9-43FC-87B0-C854BDCE06A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566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B3AB3-A0CE-47D9-B0B1-57E3398AF5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3937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27D87-1DAE-4967-8AC9-A0131F13CBC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23981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0279A-E5D3-4F20-B689-F78DC702425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79420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4BB46-B12F-44F4-B6EA-7D7236E5F3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9727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12339-09BE-4840-8741-8675CAA1E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00393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594C0-12FC-4F75-8E14-76746A1987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261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1A67D-A2EF-438C-B3AD-81AD034B383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84585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BCC88-7987-4857-A6A1-42C6396BBB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80420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9321F-89C3-4B30-A896-19F36E79274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8602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7D768-2BAE-465E-902A-CC0DB63813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24900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DB1BB-2B75-42A4-B4EC-D6AC24096B2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279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FD551-1CF3-4FBD-A232-9320D76E3A3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32702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33883-5980-464B-937A-A9E6E294393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916200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875EB-2CD9-43FC-87B0-C854BDCE06A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33544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27D87-1DAE-4967-8AC9-A0131F13CBC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83781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0279A-E5D3-4F20-B689-F78DC702425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87577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4BB46-B12F-44F4-B6EA-7D7236E5F39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38541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12339-09BE-4840-8741-8675CAA1EBB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35757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594C0-12FC-4F75-8E14-76746A19879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4114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1A67D-A2EF-438C-B3AD-81AD034B383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18749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BCC88-7987-4857-A6A1-42C6396BBB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3765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9321F-89C3-4B30-A896-19F36E79274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1621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3DEB6-8B24-412C-8525-837A5A5CFF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37933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7D768-2BAE-465E-902A-CC0DB63813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9371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DB1BB-2B75-42A4-B4EC-D6AC24096B2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92183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33883-5980-464B-937A-A9E6E294393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3128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875EB-2CD9-43FC-87B0-C854BDCE06A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71534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27D87-1DAE-4967-8AC9-A0131F13CBC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02101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859280"/>
            <a:ext cx="8534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12192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29000"/>
            <a:ext cx="85344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35709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438401"/>
            <a:ext cx="85344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14354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12192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400" y="3410268"/>
            <a:ext cx="83312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0400" y="1503680"/>
            <a:ext cx="83312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5351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828800" y="2438400"/>
            <a:ext cx="4165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6197600" y="2438400"/>
            <a:ext cx="4165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54229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828800" y="2819400"/>
            <a:ext cx="41656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7600" y="2819400"/>
            <a:ext cx="41656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362201"/>
            <a:ext cx="4167717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359152"/>
            <a:ext cx="4169833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590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D25D-3931-46C9-A676-D9D79F1C39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88118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50112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27741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2" y="1676400"/>
            <a:ext cx="37591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2" y="2275840"/>
            <a:ext cx="37591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828800" y="1676400"/>
            <a:ext cx="43688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24839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950720" y="1847088"/>
            <a:ext cx="4120896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0" y="1676400"/>
            <a:ext cx="37592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0" y="1905000"/>
            <a:ext cx="39624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0" y="2276856"/>
            <a:ext cx="37592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0139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6374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209041"/>
            <a:ext cx="17272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27200" y="1219200"/>
            <a:ext cx="69088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5311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859280"/>
            <a:ext cx="8534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12192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29000"/>
            <a:ext cx="85344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87960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438401"/>
            <a:ext cx="85344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853958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12192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400" y="3410268"/>
            <a:ext cx="83312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0400" y="1503680"/>
            <a:ext cx="83312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05708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828800" y="2438400"/>
            <a:ext cx="4165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6197600" y="2438400"/>
            <a:ext cx="4165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1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121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2636-F8B5-4D5B-841A-773D319E17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63271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828800" y="2819400"/>
            <a:ext cx="41656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7600" y="2819400"/>
            <a:ext cx="41656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362201"/>
            <a:ext cx="4167717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359152"/>
            <a:ext cx="4169833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8187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57458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83458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2" y="1676400"/>
            <a:ext cx="37591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2" y="2275840"/>
            <a:ext cx="37591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828800" y="1676400"/>
            <a:ext cx="43688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476531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950720" y="1847088"/>
            <a:ext cx="4120896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0" y="1676400"/>
            <a:ext cx="37592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0" y="1905000"/>
            <a:ext cx="39624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0" y="2276856"/>
            <a:ext cx="37592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05230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09160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209041"/>
            <a:ext cx="17272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27200" y="1219200"/>
            <a:ext cx="69088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4151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859280"/>
            <a:ext cx="8534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12192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429000"/>
            <a:ext cx="85344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22791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438401"/>
            <a:ext cx="85344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41832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12192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400" y="3410268"/>
            <a:ext cx="83312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0400" y="1503680"/>
            <a:ext cx="83312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27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AEC93-0C75-4D63-9F8E-910BFA21E45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535982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828800" y="2438400"/>
            <a:ext cx="4165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6197600" y="2438400"/>
            <a:ext cx="4165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078539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828800" y="2819400"/>
            <a:ext cx="41656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7600" y="2819400"/>
            <a:ext cx="41656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362201"/>
            <a:ext cx="4167717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2359152"/>
            <a:ext cx="4169833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5244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12192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1608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150439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2" y="1676400"/>
            <a:ext cx="37591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2" y="2275840"/>
            <a:ext cx="37591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828800" y="1676400"/>
            <a:ext cx="43688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864139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950720" y="1847088"/>
            <a:ext cx="4120896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0" y="1676400"/>
            <a:ext cx="37592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0" y="1905000"/>
            <a:ext cx="39624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0" y="2276856"/>
            <a:ext cx="37592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88993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186766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209041"/>
            <a:ext cx="17272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27200" y="1219200"/>
            <a:ext cx="69088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773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0D90-4161-4CC3-9EDA-333C4ACB132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59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E1D4-D42F-45D0-B009-EAB626DBE4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365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3667-C482-4EC8-B3DC-F2946CAE180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7677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1F729-5A95-4626-98B4-4CFD9E3FDC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41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B93F0-0D22-4B91-B560-BD03D00AA2A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222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F8853-F513-42E9-AA6B-E94917DE5A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87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C6BCD-93A5-45C2-A431-AC5C355D90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9748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B3AB3-A0CE-47D9-B0B1-57E3398AF5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82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364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FD551-1CF3-4FBD-A232-9320D76E3A3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931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3DEB6-8B24-412C-8525-837A5A5CFF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9868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D25D-3931-46C9-A676-D9D79F1C39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387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2636-F8B5-4D5B-841A-773D319E17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6661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AEC93-0C75-4D63-9F8E-910BFA21E45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4827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0D90-4161-4CC3-9EDA-333C4ACB132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7859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E1D4-D42F-45D0-B009-EAB626DBE4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112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3667-C482-4EC8-B3DC-F2946CAE180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233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1F729-5A95-4626-98B4-4CFD9E3FDC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9709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B93F0-0D22-4B91-B560-BD03D00AA2A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1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615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F8853-F513-42E9-AA6B-E94917DE5A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642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C6BCD-93A5-45C2-A431-AC5C355D90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4139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B3AB3-A0CE-47D9-B0B1-57E3398AF5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086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FD551-1CF3-4FBD-A232-9320D76E3A3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9847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3DEB6-8B24-412C-8525-837A5A5CFF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4400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D25D-3931-46C9-A676-D9D79F1C39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1513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2636-F8B5-4D5B-841A-773D319E17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7930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AEC93-0C75-4D63-9F8E-910BFA21E45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1802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0D90-4161-4CC3-9EDA-333C4ACB132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7686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E1D4-D42F-45D0-B009-EAB626DBE4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8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1907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3667-C482-4EC8-B3DC-F2946CAE180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2351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1F729-5A95-4626-98B4-4CFD9E3FDC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9534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B93F0-0D22-4B91-B560-BD03D00AA2A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0192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F8853-F513-42E9-AA6B-E94917DE5A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8577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C6BCD-93A5-45C2-A431-AC5C355D90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614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B3AB3-A0CE-47D9-B0B1-57E3398AF5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0630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FD551-1CF3-4FBD-A232-9320D76E3A3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8872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3DEB6-8B24-412C-8525-837A5A5CFF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7396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D25D-3931-46C9-A676-D9D79F1C39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8370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2636-F8B5-4D5B-841A-773D319E17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79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066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AEC93-0C75-4D63-9F8E-910BFA21E45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553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0D90-4161-4CC3-9EDA-333C4ACB132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2222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E1D4-D42F-45D0-B009-EAB626DBE4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372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3667-C482-4EC8-B3DC-F2946CAE180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119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1F729-5A95-4626-98B4-4CFD9E3FDC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2301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B93F0-0D22-4B91-B560-BD03D00AA2A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8989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F8853-F513-42E9-AA6B-E94917DE5A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46700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C6BCD-93A5-45C2-A431-AC5C355D90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2253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B3AB3-A0CE-47D9-B0B1-57E3398AF5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3926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FD551-1CF3-4FBD-A232-9320D76E3A3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8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554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3DEB6-8B24-412C-8525-837A5A5CFF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14387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D25D-3931-46C9-A676-D9D79F1C39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65024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2636-F8B5-4D5B-841A-773D319E17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3755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AEC93-0C75-4D63-9F8E-910BFA21E45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0189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0D90-4161-4CC3-9EDA-333C4ACB132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925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E1D4-D42F-45D0-B009-EAB626DBE4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6284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3667-C482-4EC8-B3DC-F2946CAE180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075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1F729-5A95-4626-98B4-4CFD9E3FDC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25197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B93F0-0D22-4B91-B560-BD03D00AA2A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0788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F8853-F513-42E9-AA6B-E94917DE5A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60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14901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C6BCD-93A5-45C2-A431-AC5C355D90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83758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B3AB3-A0CE-47D9-B0B1-57E3398AF5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251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FD551-1CF3-4FBD-A232-9320D76E3A3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81500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3DEB6-8B24-412C-8525-837A5A5CFF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50871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D25D-3931-46C9-A676-D9D79F1C39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87056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2636-F8B5-4D5B-841A-773D319E17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77098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AEC93-0C75-4D63-9F8E-910BFA21E45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68756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C0D90-4161-4CC3-9EDA-333C4ACB132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52721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E1D4-D42F-45D0-B009-EAB626DBE4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838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E3667-C482-4EC8-B3DC-F2946CAE180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54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7593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1F729-5A95-4626-98B4-4CFD9E3FDC3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45606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B93F0-0D22-4B91-B560-BD03D00AA2A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03362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F8853-F513-42E9-AA6B-E94917DE5A7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72656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C6BCD-93A5-45C2-A431-AC5C355D908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05898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B3AB3-A0CE-47D9-B0B1-57E3398AF56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1600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FD551-1CF3-4FBD-A232-9320D76E3A3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5039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3DEB6-8B24-412C-8525-837A5A5CFF6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5158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D25D-3931-46C9-A676-D9D79F1C399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80344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2636-F8B5-4D5B-841A-773D319E17A6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08060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AEC93-0C75-4D63-9F8E-910BFA21E45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308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86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89.xml"/><Relationship Id="rId10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3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211.xml"/><Relationship Id="rId10" Type="http://schemas.openxmlformats.org/officeDocument/2006/relationships/slideLayout" Target="../slideLayouts/slideLayout216.xml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C99D3-BBDF-49DE-99A7-116CB559A3D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FCDD4-CFFE-48D0-B255-AE0A2B9B4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54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11582400" cy="6096000"/>
            <a:chOff x="0" y="96"/>
            <a:chExt cx="5472" cy="384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T0" fmla="*/ 0 w 7000"/>
                <a:gd name="T1" fmla="*/ 0 h 1000"/>
                <a:gd name="T2" fmla="*/ 34939 w 7000"/>
                <a:gd name="T3" fmla="*/ 0 h 1000"/>
                <a:gd name="T4" fmla="*/ 37632 w 7000"/>
                <a:gd name="T5" fmla="*/ 384 h 1000"/>
                <a:gd name="T6" fmla="*/ 34944 w 7000"/>
                <a:gd name="T7" fmla="*/ 768 h 1000"/>
                <a:gd name="T8" fmla="*/ 0 w 7000"/>
                <a:gd name="T9" fmla="*/ 768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00"/>
                <a:gd name="T16" fmla="*/ 0 h 1000"/>
                <a:gd name="T17" fmla="*/ 3500 w 7000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60352" y="228600"/>
            <a:ext cx="10687049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600200"/>
            <a:ext cx="10566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01878-D636-4DC8-9520-25A7AAD620B1}" type="datetimeFigureOut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anose="020B0A040201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462681-D75E-4A0F-95B4-3697FBD0B84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008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A766C35-F02B-4113-AD87-30BDE4F5D150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18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A766C35-F02B-4113-AD87-30BDE4F5D150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11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A766C35-F02B-4113-AD87-30BDE4F5D150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110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A766C35-F02B-4113-AD87-30BDE4F5D150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4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A766C35-F02B-4113-AD87-30BDE4F5D150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22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1295400"/>
            <a:ext cx="85344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057401"/>
            <a:ext cx="85344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406400" y="6356351"/>
            <a:ext cx="28448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962400" y="6356351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900160" y="636422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48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1295400"/>
            <a:ext cx="85344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057401"/>
            <a:ext cx="85344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406400" y="6356351"/>
            <a:ext cx="28448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962400" y="6356351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900160" y="636422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55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0" y="1295400"/>
            <a:ext cx="85344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2057401"/>
            <a:ext cx="85344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406400" y="6356351"/>
            <a:ext cx="28448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ADEF318-DD80-4B50-B76C-752C028F01D7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1/17/2015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3962400" y="6356351"/>
            <a:ext cx="426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900160" y="636422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C863354-A40F-405D-955D-1C91FB783C97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9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C83309-D834-44DF-BE19-0AB46486BF18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825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C83309-D834-44DF-BE19-0AB46486BF18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08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C83309-D834-44DF-BE19-0AB46486BF18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6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C83309-D834-44DF-BE19-0AB46486BF18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48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C83309-D834-44DF-BE19-0AB46486BF18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01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C83309-D834-44DF-BE19-0AB46486BF18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47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7C83309-D834-44DF-BE19-0AB46486BF18}" type="slidenum">
              <a:rPr lang="en-US" alt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4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11582400" cy="6096000"/>
            <a:chOff x="0" y="96"/>
            <a:chExt cx="5472" cy="3840"/>
          </a:xfrm>
        </p:grpSpPr>
        <p:sp>
          <p:nvSpPr>
            <p:cNvPr id="1032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33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T0" fmla="*/ 0 w 7000"/>
                <a:gd name="T1" fmla="*/ 0 h 1000"/>
                <a:gd name="T2" fmla="*/ 34939 w 7000"/>
                <a:gd name="T3" fmla="*/ 0 h 1000"/>
                <a:gd name="T4" fmla="*/ 37632 w 7000"/>
                <a:gd name="T5" fmla="*/ 384 h 1000"/>
                <a:gd name="T6" fmla="*/ 34944 w 7000"/>
                <a:gd name="T7" fmla="*/ 768 h 1000"/>
                <a:gd name="T8" fmla="*/ 0 w 7000"/>
                <a:gd name="T9" fmla="*/ 768 h 10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00"/>
                <a:gd name="T16" fmla="*/ 0 h 1000"/>
                <a:gd name="T17" fmla="*/ 3500 w 7000"/>
                <a:gd name="T18" fmla="*/ 1000 h 10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034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60352" y="228600"/>
            <a:ext cx="10687049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600200"/>
            <a:ext cx="10566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01878-D636-4DC8-9520-25A7AAD620B1}" type="datetimeFigureOut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1/17/2015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anose="020B0A040201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462681-D75E-4A0F-95B4-3697FBD0B849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00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6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7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2.xml"/><Relationship Id="rId4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tags" Target="../tags/tag7.xml"/><Relationship Id="rId7" Type="http://schemas.openxmlformats.org/officeDocument/2006/relationships/oleObject" Target="../embeddings/oleObject13.bin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Layout" Target="../slideLayouts/slideLayout162.xml"/><Relationship Id="rId4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Layout" Target="../slideLayouts/slideLayout174.xml"/><Relationship Id="rId4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9.wmf"/><Relationship Id="rId3" Type="http://schemas.openxmlformats.org/officeDocument/2006/relationships/tags" Target="../tags/tag3.xml"/><Relationship Id="rId7" Type="http://schemas.openxmlformats.org/officeDocument/2006/relationships/image" Target="../media/image6.wmf"/><Relationship Id="rId12" Type="http://schemas.openxmlformats.org/officeDocument/2006/relationships/oleObject" Target="../embeddings/oleObject4.bin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8.wmf"/><Relationship Id="rId5" Type="http://schemas.openxmlformats.org/officeDocument/2006/relationships/slideLayout" Target="../slideLayouts/slideLayout36.xml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3.bin"/><Relationship Id="rId4" Type="http://schemas.openxmlformats.org/officeDocument/2006/relationships/tags" Target="../tags/tag4.xml"/><Relationship Id="rId9" Type="http://schemas.openxmlformats.org/officeDocument/2006/relationships/image" Target="../media/image7.wmf"/><Relationship Id="rId14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6.bin"/><Relationship Id="rId7" Type="http://schemas.openxmlformats.org/officeDocument/2006/relationships/image" Target="../media/image17.wmf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10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8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218" name="Rectangle 2"/>
              <p:cNvSpPr>
                <a:spLocks noGrp="1" noChangeArrowheads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en-US" dirty="0" smtClean="0"/>
                  <a:t> </a:t>
                </a:r>
                <a:r>
                  <a:rPr lang="en-US" altLang="en-US" dirty="0" smtClean="0"/>
                  <a:t>Simplify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/>
                        </m:ctrlPr>
                      </m:radPr>
                      <m:deg/>
                      <m:e>
                        <m:r>
                          <a:rPr lang="en-US"/>
                          <m:t>27</m:t>
                        </m:r>
                      </m:e>
                    </m:rad>
                    <m:rad>
                      <m:radPr>
                        <m:degHide m:val="on"/>
                        <m:ctrlPr>
                          <a:rPr lang="en-US" altLang="en-US" dirty="0" smtClean="0"/>
                        </m:ctrlPr>
                      </m:radPr>
                      <m:deg/>
                      <m:e>
                        <m:r>
                          <a:rPr lang="en-US" altLang="en-US" dirty="0" smtClean="0"/>
                          <m:t>148</m:t>
                        </m:r>
                      </m:e>
                    </m:rad>
                    <m:r>
                      <a:rPr lang="en-US" altLang="en-US" dirty="0" smtClean="0"/>
                      <m:t>  </m:t>
                    </m:r>
                    <m:rad>
                      <m:radPr>
                        <m:ctrlPr>
                          <a:rPr lang="en-US" altLang="en-US" dirty="0" smtClean="0"/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altLang="en-US" dirty="0" smtClean="0"/>
                          <m:t>3</m:t>
                        </m:r>
                      </m:deg>
                      <m:e>
                        <m:r>
                          <a:rPr lang="en-US" altLang="en-US" dirty="0" smtClean="0"/>
                          <m:t>48</m:t>
                        </m:r>
                      </m:e>
                    </m:rad>
                    <m:r>
                      <a:rPr lang="en-US" altLang="en-US" dirty="0" smtClean="0"/>
                      <m:t>  </m:t>
                    </m:r>
                    <m:rad>
                      <m:radPr>
                        <m:degHide m:val="on"/>
                        <m:ctrlPr>
                          <a:rPr lang="en-US" altLang="en-US" dirty="0" smtClean="0"/>
                        </m:ctrlPr>
                      </m:radPr>
                      <m:deg/>
                      <m:e>
                        <m:r>
                          <a:rPr lang="en-US" altLang="en-US" dirty="0" smtClean="0"/>
                          <m:t>54</m:t>
                        </m:r>
                        <m:sSup>
                          <m:sSupPr>
                            <m:ctrlPr>
                              <a:rPr lang="en-US" altLang="en-US" dirty="0" smtClean="0"/>
                            </m:ctrlPr>
                          </m:sSupPr>
                          <m:e>
                            <m:r>
                              <a:rPr lang="en-US" altLang="en-US" dirty="0" smtClean="0"/>
                              <m:t>𝑥</m:t>
                            </m:r>
                          </m:e>
                          <m:sup>
                            <m:r>
                              <a:rPr lang="en-US" altLang="en-US" dirty="0" smtClean="0"/>
                              <m:t>4</m:t>
                            </m:r>
                          </m:sup>
                        </m:sSup>
                        <m:sSup>
                          <m:sSupPr>
                            <m:ctrlPr>
                              <a:rPr lang="en-US" altLang="en-US" dirty="0" smtClean="0"/>
                            </m:ctrlPr>
                          </m:sSupPr>
                          <m:e>
                            <m:r>
                              <a:rPr lang="en-US" altLang="en-US" dirty="0" smtClean="0"/>
                              <m:t>𝑦</m:t>
                            </m:r>
                          </m:e>
                          <m:sup>
                            <m:r>
                              <a:rPr lang="en-US" altLang="en-US" dirty="0" smtClean="0"/>
                              <m:t>7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en-US" dirty="0" smtClean="0"/>
                  <a:t/>
                </a:r>
                <a:br>
                  <a:rPr lang="en-US" altLang="en-US" dirty="0" smtClean="0"/>
                </a:br>
                <a:r>
                  <a:rPr lang="en-US" altLang="en-US" dirty="0"/>
                  <a:t/>
                </a:r>
                <a:br>
                  <a:rPr lang="en-US" altLang="en-US" dirty="0"/>
                </a:br>
                <a:r>
                  <a:rPr lang="en-US" altLang="en-US" dirty="0" smtClean="0"/>
                  <a:t>  	</a:t>
                </a:r>
              </a:p>
            </p:txBody>
          </p:sp>
        </mc:Choice>
        <mc:Fallback>
          <p:sp>
            <p:nvSpPr>
              <p:cNvPr id="921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47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Factor the number completely using inverted division.</a:t>
            </a:r>
            <a:endParaRPr lang="en-US" altLang="en-US" smtClean="0"/>
          </a:p>
          <a:p>
            <a:r>
              <a:rPr lang="en-US" altLang="en-US" smtClean="0"/>
              <a:t>Use 2 3 5 7 </a:t>
            </a:r>
            <a:endParaRPr lang="en-US" alt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2286000" y="4419601"/>
                <a:ext cx="7696200" cy="2802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</a:rPr>
                  <a:t>327      2  148      2 48       </a:t>
                </a:r>
                <a:r>
                  <a:rPr lang="en-US" sz="2400" dirty="0">
                    <a:solidFill>
                      <a:srgbClr val="FF0000"/>
                    </a:solidFill>
                  </a:rPr>
                  <a:t>2</a:t>
                </a:r>
                <a:r>
                  <a:rPr lang="en-US" sz="2400" dirty="0">
                    <a:solidFill>
                      <a:srgbClr val="000000"/>
                    </a:solidFill>
                  </a:rPr>
                  <a:t>  54           x </a:t>
                </a:r>
                <a:r>
                  <a:rPr lang="en-US" sz="2400" dirty="0" err="1">
                    <a:solidFill>
                      <a:srgbClr val="000000"/>
                    </a:solidFill>
                  </a:rPr>
                  <a:t>x</a:t>
                </a: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 err="1">
                    <a:solidFill>
                      <a:srgbClr val="000000"/>
                    </a:solidFill>
                  </a:rPr>
                  <a:t>x</a:t>
                </a: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 err="1">
                    <a:solidFill>
                      <a:srgbClr val="000000"/>
                    </a:solidFill>
                  </a:rPr>
                  <a:t>x</a:t>
                </a:r>
                <a:r>
                  <a:rPr lang="en-US" sz="2400" dirty="0">
                    <a:solidFill>
                      <a:srgbClr val="000000"/>
                    </a:solidFill>
                  </a:rPr>
                  <a:t>   y </a:t>
                </a:r>
                <a:r>
                  <a:rPr lang="en-US" sz="2400" dirty="0" err="1">
                    <a:solidFill>
                      <a:srgbClr val="000000"/>
                    </a:solidFill>
                  </a:rPr>
                  <a:t>y</a:t>
                </a: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 err="1">
                    <a:solidFill>
                      <a:srgbClr val="000000"/>
                    </a:solidFill>
                  </a:rPr>
                  <a:t>y</a:t>
                </a: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 err="1">
                    <a:solidFill>
                      <a:srgbClr val="000000"/>
                    </a:solidFill>
                  </a:rPr>
                  <a:t>y</a:t>
                </a: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 err="1">
                    <a:solidFill>
                      <a:srgbClr val="000000"/>
                    </a:solidFill>
                  </a:rPr>
                  <a:t>y</a:t>
                </a: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 err="1">
                    <a:solidFill>
                      <a:srgbClr val="000000"/>
                    </a:solidFill>
                  </a:rPr>
                  <a:t>y</a:t>
                </a: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 err="1">
                    <a:solidFill>
                      <a:srgbClr val="FF0000"/>
                    </a:solidFill>
                  </a:rPr>
                  <a:t>y</a:t>
                </a: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endParaRPr lang="en-US" sz="2400" dirty="0">
                  <a:solidFill>
                    <a:srgbClr val="000000"/>
                  </a:solidFill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</a:rPr>
                  <a:t> 39        2  74       2 24       3  27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rad>
                  </m:oMath>
                </a14:m>
                <a:endParaRPr lang="en-US" sz="2400" dirty="0">
                  <a:solidFill>
                    <a:srgbClr val="000000"/>
                  </a:solidFill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</a:rPr>
                  <a:t>  3            37       2 12       3   9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400" dirty="0">
                    <a:solidFill>
                      <a:srgbClr val="002060"/>
                    </a:solidFill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2400" dirty="0">
                    <a:solidFill>
                      <a:srgbClr val="000000"/>
                    </a:solidFill>
                  </a:rPr>
                  <a:t>       </a:t>
                </a:r>
                <a:r>
                  <a:rPr lang="en-US" sz="2400" dirty="0">
                    <a:solidFill>
                      <a:srgbClr val="002060"/>
                    </a:solidFill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37</m:t>
                        </m:r>
                      </m:e>
                    </m:rad>
                  </m:oMath>
                </a14:m>
                <a:r>
                  <a:rPr lang="en-US" sz="2400" dirty="0">
                    <a:solidFill>
                      <a:srgbClr val="000000"/>
                    </a:solidFill>
                  </a:rPr>
                  <a:t>     </a:t>
                </a:r>
                <a:r>
                  <a:rPr lang="en-US" sz="2400" dirty="0">
                    <a:solidFill>
                      <a:srgbClr val="FF0000"/>
                    </a:solidFill>
                  </a:rPr>
                  <a:t>2</a:t>
                </a:r>
                <a:r>
                  <a:rPr lang="en-US" sz="2400" dirty="0">
                    <a:solidFill>
                      <a:srgbClr val="000000"/>
                    </a:solidFill>
                  </a:rPr>
                  <a:t>  6           </a:t>
                </a:r>
                <a:r>
                  <a:rPr lang="en-US" sz="2400" dirty="0">
                    <a:solidFill>
                      <a:srgbClr val="FF0000"/>
                    </a:solidFill>
                  </a:rPr>
                  <a:t> 3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</a:rPr>
                  <a:t>                                </a:t>
                </a:r>
                <a:r>
                  <a:rPr lang="en-US" sz="2400" dirty="0">
                    <a:solidFill>
                      <a:srgbClr val="FF0000"/>
                    </a:solidFill>
                  </a:rPr>
                  <a:t>3 </a:t>
                </a: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400" dirty="0">
                    <a:solidFill>
                      <a:srgbClr val="000000"/>
                    </a:solidFill>
                  </a:rPr>
                  <a:t> </a:t>
                </a:r>
                <a:r>
                  <a:rPr lang="en-US" sz="2400" dirty="0">
                    <a:solidFill>
                      <a:srgbClr val="000000"/>
                    </a:solidFill>
                  </a:rPr>
                  <a:t>                            </a:t>
                </a:r>
                <a:r>
                  <a:rPr lang="en-US" sz="2400" dirty="0">
                    <a:solidFill>
                      <a:srgbClr val="002060"/>
                    </a:solidFill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        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rad>
                  </m:oMath>
                </a14:m>
                <a:endParaRPr lang="en-US" sz="2400" dirty="0">
                  <a:solidFill>
                    <a:srgbClr val="000000"/>
                  </a:solidFill>
                </a:endParaRPr>
              </a:p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4419601"/>
                <a:ext cx="7696200" cy="2802755"/>
              </a:xfrm>
              <a:prstGeom prst="rect">
                <a:avLst/>
              </a:prstGeom>
              <a:blipFill rotWithShape="0">
                <a:blip r:embed="rId4"/>
                <a:stretch>
                  <a:fillRect l="-1188" t="-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/>
          <p:cNvCxnSpPr/>
          <p:nvPr/>
        </p:nvCxnSpPr>
        <p:spPr bwMode="auto">
          <a:xfrm>
            <a:off x="2514600" y="4495800"/>
            <a:ext cx="0" cy="3048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>
            <a:off x="2514600" y="4800600"/>
            <a:ext cx="304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2590800" y="4800600"/>
            <a:ext cx="0" cy="4038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2590800" y="5204430"/>
            <a:ext cx="304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Oval 34"/>
          <p:cNvSpPr/>
          <p:nvPr/>
        </p:nvSpPr>
        <p:spPr bwMode="auto">
          <a:xfrm>
            <a:off x="2209800" y="4495800"/>
            <a:ext cx="381000" cy="8382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3505200" y="4495800"/>
            <a:ext cx="0" cy="419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3505200" y="4914900"/>
            <a:ext cx="533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>
            <a:off x="3505200" y="4914900"/>
            <a:ext cx="0" cy="2895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3505200" y="5204430"/>
            <a:ext cx="533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4724400" y="4495800"/>
            <a:ext cx="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4724400" y="4800600"/>
            <a:ext cx="304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>
            <a:off x="4724400" y="4800600"/>
            <a:ext cx="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4724400" y="5105400"/>
            <a:ext cx="45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4724400" y="5105400"/>
            <a:ext cx="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/>
          <p:cNvCxnSpPr/>
          <p:nvPr/>
        </p:nvCxnSpPr>
        <p:spPr bwMode="auto">
          <a:xfrm>
            <a:off x="4724400" y="5591171"/>
            <a:ext cx="381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4724400" y="5591172"/>
            <a:ext cx="0" cy="42862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4724400" y="6019800"/>
            <a:ext cx="45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5791200" y="4495800"/>
            <a:ext cx="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5791200" y="4800600"/>
            <a:ext cx="533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93" name="Straight Connector 8192"/>
          <p:cNvCxnSpPr/>
          <p:nvPr/>
        </p:nvCxnSpPr>
        <p:spPr bwMode="auto">
          <a:xfrm>
            <a:off x="5791200" y="4800600"/>
            <a:ext cx="0" cy="4038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96" name="Straight Connector 8195"/>
          <p:cNvCxnSpPr/>
          <p:nvPr/>
        </p:nvCxnSpPr>
        <p:spPr bwMode="auto">
          <a:xfrm>
            <a:off x="5791200" y="5204430"/>
            <a:ext cx="45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98" name="Straight Connector 8197"/>
          <p:cNvCxnSpPr/>
          <p:nvPr/>
        </p:nvCxnSpPr>
        <p:spPr bwMode="auto">
          <a:xfrm>
            <a:off x="5791200" y="5204430"/>
            <a:ext cx="0" cy="35817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00" name="Straight Connector 8199"/>
          <p:cNvCxnSpPr/>
          <p:nvPr/>
        </p:nvCxnSpPr>
        <p:spPr bwMode="auto">
          <a:xfrm>
            <a:off x="5791200" y="5562600"/>
            <a:ext cx="3429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01" name="Oval 8200"/>
          <p:cNvSpPr/>
          <p:nvPr/>
        </p:nvSpPr>
        <p:spPr bwMode="auto">
          <a:xfrm>
            <a:off x="6934200" y="4495800"/>
            <a:ext cx="457199" cy="457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7447994" y="4494711"/>
            <a:ext cx="457199" cy="457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8000998" y="4476750"/>
            <a:ext cx="457199" cy="457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8496300" y="4491446"/>
            <a:ext cx="457199" cy="457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78" name="Oval 77"/>
          <p:cNvSpPr/>
          <p:nvPr/>
        </p:nvSpPr>
        <p:spPr bwMode="auto">
          <a:xfrm>
            <a:off x="8971998" y="4491446"/>
            <a:ext cx="457199" cy="457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8202" name="Oval 8201"/>
          <p:cNvSpPr/>
          <p:nvPr/>
        </p:nvSpPr>
        <p:spPr bwMode="auto">
          <a:xfrm>
            <a:off x="3276600" y="4476750"/>
            <a:ext cx="228600" cy="85725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8203" name="Oval 8202"/>
          <p:cNvSpPr/>
          <p:nvPr/>
        </p:nvSpPr>
        <p:spPr bwMode="auto">
          <a:xfrm>
            <a:off x="4476193" y="4476750"/>
            <a:ext cx="143159" cy="115901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8204" name="Oval 8203"/>
          <p:cNvSpPr/>
          <p:nvPr/>
        </p:nvSpPr>
        <p:spPr bwMode="auto">
          <a:xfrm>
            <a:off x="5557419" y="4905376"/>
            <a:ext cx="143151" cy="730391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4439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FFFF"/>
            </a:gs>
            <a:gs pos="50000">
              <a:schemeClr val="bg1"/>
            </a:gs>
            <a:gs pos="100000">
              <a:srgbClr val="FF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762000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What are the x- and y-intercepts?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990600"/>
            <a:ext cx="4800600" cy="5562600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3600"/>
              <a:t>The </a:t>
            </a:r>
            <a:r>
              <a:rPr lang="en-US" altLang="en-US" sz="3600" b="1" u="sng">
                <a:solidFill>
                  <a:schemeClr val="hlink"/>
                </a:solidFill>
              </a:rPr>
              <a:t>x-intercept</a:t>
            </a:r>
            <a:r>
              <a:rPr lang="en-US" altLang="en-US" sz="3600"/>
              <a:t> is where the graph crosses the x-axis.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3600"/>
              <a:t>	The y-coordinate is always 0.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3600"/>
              <a:t>The </a:t>
            </a:r>
            <a:r>
              <a:rPr lang="en-US" altLang="en-US" sz="3600" b="1" u="sng">
                <a:solidFill>
                  <a:schemeClr val="hlink"/>
                </a:solidFill>
              </a:rPr>
              <a:t>y-intercept</a:t>
            </a:r>
            <a:r>
              <a:rPr lang="en-US" altLang="en-US" sz="3600"/>
              <a:t> is where the graph crosses the y-axis.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3600"/>
              <a:t>	The x-coordinate is always 0.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38" y="1295400"/>
            <a:ext cx="250666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6324600" y="1828800"/>
            <a:ext cx="30480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58374" name="Oval 6"/>
          <p:cNvSpPr>
            <a:spLocks noChangeArrowheads="1"/>
          </p:cNvSpPr>
          <p:nvPr/>
        </p:nvSpPr>
        <p:spPr bwMode="auto">
          <a:xfrm>
            <a:off x="8128000" y="474345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58375" name="Oval 7"/>
          <p:cNvSpPr>
            <a:spLocks noChangeArrowheads="1"/>
          </p:cNvSpPr>
          <p:nvPr/>
        </p:nvSpPr>
        <p:spPr bwMode="auto">
          <a:xfrm>
            <a:off x="9396413" y="2006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8763001" y="1249364"/>
            <a:ext cx="1063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b="1">
                <a:solidFill>
                  <a:srgbClr val="FC0128"/>
                </a:solidFill>
              </a:rPr>
              <a:t>(2, 0)</a:t>
            </a: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8610601" y="4724400"/>
            <a:ext cx="1063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b="1">
                <a:solidFill>
                  <a:srgbClr val="FC0128"/>
                </a:solidFill>
              </a:rPr>
              <a:t>(0, 6)</a:t>
            </a:r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>
            <a:off x="6324600" y="4572000"/>
            <a:ext cx="17526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59252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  <p:bldP spid="58373" grpId="0" animBg="1"/>
      <p:bldP spid="58374" grpId="0" animBg="1"/>
      <p:bldP spid="58375" grpId="0" animBg="1"/>
      <p:bldP spid="58376" grpId="0"/>
      <p:bldP spid="58377" grpId="0"/>
      <p:bldP spid="583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FFFF"/>
            </a:gs>
            <a:gs pos="50000">
              <a:schemeClr val="bg1"/>
            </a:gs>
            <a:gs pos="100000">
              <a:srgbClr val="FF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609600"/>
            <a:ext cx="7772400" cy="1143000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en-US" smtClean="0"/>
              <a:t>	Find the x- and y-intercepts.</a:t>
            </a:r>
            <a:br>
              <a:rPr lang="en-US" altLang="en-US" smtClean="0"/>
            </a:br>
            <a:r>
              <a:rPr lang="en-US" altLang="en-US" smtClean="0"/>
              <a:t>1.  x - 2y = 12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1981200"/>
            <a:ext cx="7772400" cy="4114800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342900" indent="-342900"/>
            <a:r>
              <a:rPr lang="en-US" altLang="en-US" sz="4000"/>
              <a:t>x-intercept:  Plug in </a:t>
            </a:r>
            <a:r>
              <a:rPr lang="en-US" altLang="en-US" sz="4000" b="1">
                <a:solidFill>
                  <a:srgbClr val="3333CC"/>
                </a:solidFill>
              </a:rPr>
              <a:t>0</a:t>
            </a:r>
            <a:r>
              <a:rPr lang="en-US" altLang="en-US" sz="4000"/>
              <a:t> for y.</a:t>
            </a:r>
          </a:p>
          <a:p>
            <a:pPr marL="342900" indent="-342900"/>
            <a:r>
              <a:rPr lang="en-US" altLang="en-US" sz="4000"/>
              <a:t>x - 2(</a:t>
            </a:r>
            <a:r>
              <a:rPr lang="en-US" altLang="en-US" sz="4000" b="1">
                <a:solidFill>
                  <a:srgbClr val="3333CC"/>
                </a:solidFill>
              </a:rPr>
              <a:t>0</a:t>
            </a:r>
            <a:r>
              <a:rPr lang="en-US" altLang="en-US" sz="4000"/>
              <a:t>) = 12</a:t>
            </a:r>
          </a:p>
          <a:p>
            <a:pPr marL="342900" indent="-342900"/>
            <a:r>
              <a:rPr lang="en-US" altLang="en-US" sz="4000"/>
              <a:t>x = 12; </a:t>
            </a:r>
            <a:r>
              <a:rPr lang="en-US" altLang="en-US" sz="4000" b="1">
                <a:solidFill>
                  <a:schemeClr val="hlink"/>
                </a:solidFill>
              </a:rPr>
              <a:t>(12, 0)</a:t>
            </a:r>
            <a:endParaRPr lang="en-US" altLang="en-US" sz="4000"/>
          </a:p>
          <a:p>
            <a:pPr marL="342900" indent="-342900"/>
            <a:r>
              <a:rPr lang="en-US" altLang="en-US" sz="4000"/>
              <a:t>y-intercept:  Plug in </a:t>
            </a:r>
            <a:r>
              <a:rPr lang="en-US" altLang="en-US" sz="4000" b="1">
                <a:solidFill>
                  <a:srgbClr val="3333CC"/>
                </a:solidFill>
              </a:rPr>
              <a:t>0</a:t>
            </a:r>
            <a:r>
              <a:rPr lang="en-US" altLang="en-US" sz="4000"/>
              <a:t> for x.</a:t>
            </a:r>
          </a:p>
          <a:p>
            <a:pPr marL="342900" indent="-342900"/>
            <a:r>
              <a:rPr lang="en-US" altLang="en-US" sz="4000" b="1">
                <a:solidFill>
                  <a:srgbClr val="3333CC"/>
                </a:solidFill>
              </a:rPr>
              <a:t>0</a:t>
            </a:r>
            <a:r>
              <a:rPr lang="en-US" altLang="en-US" sz="4000"/>
              <a:t> - 2y = 12</a:t>
            </a:r>
          </a:p>
          <a:p>
            <a:pPr marL="342900" indent="-342900"/>
            <a:r>
              <a:rPr lang="en-US" altLang="en-US" sz="4000"/>
              <a:t>y = -6; </a:t>
            </a:r>
            <a:r>
              <a:rPr lang="en-US" altLang="en-US" sz="4000" b="1">
                <a:solidFill>
                  <a:schemeClr val="hlink"/>
                </a:solidFill>
              </a:rPr>
              <a:t>(0, -6)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45237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chemeClr val="bg1"/>
            </a:gs>
            <a:gs pos="100000">
              <a:srgbClr val="FF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209800" y="1371600"/>
            <a:ext cx="7772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7" tIns="44450" rIns="90487" bIns="44450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 eaLnBrk="0" fontAlgn="base" hangingPunct="0">
              <a:spcAft>
                <a:spcPct val="0"/>
              </a:spcAft>
              <a:buFontTx/>
              <a:buNone/>
            </a:pPr>
            <a:r>
              <a:rPr lang="en-US" altLang="en-US" sz="3600">
                <a:solidFill>
                  <a:srgbClr val="000000"/>
                </a:solidFill>
              </a:rPr>
              <a:t>x-intercept:  Plug in </a:t>
            </a:r>
            <a:r>
              <a:rPr lang="en-US" altLang="en-US" sz="3600" b="1">
                <a:solidFill>
                  <a:srgbClr val="3333CC"/>
                </a:solidFill>
              </a:rPr>
              <a:t>0</a:t>
            </a:r>
            <a:r>
              <a:rPr lang="en-US" altLang="en-US" sz="3600">
                <a:solidFill>
                  <a:srgbClr val="000000"/>
                </a:solidFill>
              </a:rPr>
              <a:t> for y.</a:t>
            </a:r>
          </a:p>
          <a:p>
            <a:pPr algn="ctr" eaLnBrk="0" fontAlgn="base" hangingPunct="0">
              <a:spcAft>
                <a:spcPct val="0"/>
              </a:spcAft>
              <a:buFontTx/>
              <a:buNone/>
            </a:pPr>
            <a:r>
              <a:rPr lang="en-US" altLang="en-US" sz="3600">
                <a:solidFill>
                  <a:srgbClr val="000000"/>
                </a:solidFill>
              </a:rPr>
              <a:t>-3x - 5(</a:t>
            </a:r>
            <a:r>
              <a:rPr lang="en-US" altLang="en-US" sz="3600" b="1">
                <a:solidFill>
                  <a:srgbClr val="3333CC"/>
                </a:solidFill>
              </a:rPr>
              <a:t>0</a:t>
            </a:r>
            <a:r>
              <a:rPr lang="en-US" altLang="en-US" sz="3600">
                <a:solidFill>
                  <a:srgbClr val="000000"/>
                </a:solidFill>
              </a:rPr>
              <a:t>) = 9</a:t>
            </a:r>
          </a:p>
          <a:p>
            <a:pPr algn="ctr" eaLnBrk="0" fontAlgn="base" hangingPunct="0">
              <a:spcAft>
                <a:spcPct val="0"/>
              </a:spcAft>
              <a:buFontTx/>
              <a:buNone/>
            </a:pPr>
            <a:r>
              <a:rPr lang="en-US" altLang="en-US" sz="3600">
                <a:solidFill>
                  <a:srgbClr val="000000"/>
                </a:solidFill>
              </a:rPr>
              <a:t>-3x = 9</a:t>
            </a:r>
          </a:p>
          <a:p>
            <a:pPr algn="ctr" eaLnBrk="0" fontAlgn="base" hangingPunct="0">
              <a:spcAft>
                <a:spcPct val="0"/>
              </a:spcAft>
              <a:buFontTx/>
              <a:buNone/>
            </a:pPr>
            <a:r>
              <a:rPr lang="en-US" altLang="en-US" sz="3600">
                <a:solidFill>
                  <a:srgbClr val="000000"/>
                </a:solidFill>
              </a:rPr>
              <a:t>x = -3;  </a:t>
            </a:r>
            <a:r>
              <a:rPr lang="en-US" altLang="en-US" sz="3600" b="1">
                <a:solidFill>
                  <a:srgbClr val="FC0128"/>
                </a:solidFill>
              </a:rPr>
              <a:t>(-3, 0)</a:t>
            </a:r>
            <a:endParaRPr lang="en-US" altLang="en-US" sz="3600">
              <a:solidFill>
                <a:srgbClr val="000000"/>
              </a:solidFill>
            </a:endParaRPr>
          </a:p>
          <a:p>
            <a:pPr algn="ctr" eaLnBrk="0" fontAlgn="base" hangingPunct="0">
              <a:spcAft>
                <a:spcPct val="0"/>
              </a:spcAft>
              <a:buFontTx/>
              <a:buNone/>
            </a:pPr>
            <a:r>
              <a:rPr lang="en-US" altLang="en-US" sz="3600">
                <a:solidFill>
                  <a:srgbClr val="000000"/>
                </a:solidFill>
              </a:rPr>
              <a:t>y-intercept:  Plug in </a:t>
            </a:r>
            <a:r>
              <a:rPr lang="en-US" altLang="en-US" sz="3600" b="1">
                <a:solidFill>
                  <a:srgbClr val="3333CC"/>
                </a:solidFill>
              </a:rPr>
              <a:t>0</a:t>
            </a:r>
            <a:r>
              <a:rPr lang="en-US" altLang="en-US" sz="3600">
                <a:solidFill>
                  <a:srgbClr val="000000"/>
                </a:solidFill>
              </a:rPr>
              <a:t> for x.</a:t>
            </a:r>
          </a:p>
          <a:p>
            <a:pPr algn="ctr" eaLnBrk="0" fontAlgn="base" hangingPunct="0">
              <a:spcAft>
                <a:spcPct val="0"/>
              </a:spcAft>
              <a:buFontTx/>
              <a:buNone/>
            </a:pPr>
            <a:r>
              <a:rPr lang="en-US" altLang="en-US" sz="3600">
                <a:solidFill>
                  <a:srgbClr val="000000"/>
                </a:solidFill>
              </a:rPr>
              <a:t>-3(</a:t>
            </a:r>
            <a:r>
              <a:rPr lang="en-US" altLang="en-US" sz="3600" b="1">
                <a:solidFill>
                  <a:srgbClr val="3333CC"/>
                </a:solidFill>
              </a:rPr>
              <a:t>0</a:t>
            </a:r>
            <a:r>
              <a:rPr lang="en-US" altLang="en-US" sz="3600">
                <a:solidFill>
                  <a:srgbClr val="000000"/>
                </a:solidFill>
              </a:rPr>
              <a:t>) + 5y = 9</a:t>
            </a:r>
          </a:p>
          <a:p>
            <a:pPr algn="ctr" eaLnBrk="0" fontAlgn="base" hangingPunct="0">
              <a:spcAft>
                <a:spcPct val="0"/>
              </a:spcAft>
              <a:buFontTx/>
              <a:buNone/>
            </a:pPr>
            <a:r>
              <a:rPr lang="en-US" altLang="en-US" sz="3600">
                <a:solidFill>
                  <a:srgbClr val="000000"/>
                </a:solidFill>
              </a:rPr>
              <a:t>5y = 9</a:t>
            </a:r>
          </a:p>
          <a:p>
            <a:pPr algn="ctr" eaLnBrk="0" fontAlgn="base" hangingPunct="0">
              <a:spcAft>
                <a:spcPct val="0"/>
              </a:spcAft>
              <a:buFontTx/>
              <a:buNone/>
            </a:pPr>
            <a:r>
              <a:rPr lang="en-US" altLang="en-US" sz="3600">
                <a:solidFill>
                  <a:srgbClr val="000000"/>
                </a:solidFill>
              </a:rPr>
              <a:t>y =     ;  </a:t>
            </a:r>
            <a:r>
              <a:rPr lang="en-US" altLang="en-US" sz="3600" b="1">
                <a:solidFill>
                  <a:srgbClr val="FC0128"/>
                </a:solidFill>
              </a:rPr>
              <a:t>(0,     )</a:t>
            </a:r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5430838" y="5702300"/>
          <a:ext cx="436562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5" imgW="139639" imgH="393529" progId="Equation.DSMT4">
                  <p:embed/>
                </p:oleObj>
              </mc:Choice>
              <mc:Fallback>
                <p:oleObj name="Equation" r:id="rId5" imgW="139639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838" y="5702300"/>
                        <a:ext cx="436562" cy="123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6781801" y="5702300"/>
          <a:ext cx="436563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7" imgW="139639" imgH="393529" progId="Equation.DSMT4">
                  <p:embed/>
                </p:oleObj>
              </mc:Choice>
              <mc:Fallback>
                <p:oleObj name="Equation" r:id="rId7" imgW="139639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1" y="5702300"/>
                        <a:ext cx="436563" cy="123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10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1143000"/>
          </a:xfrm>
        </p:spPr>
        <p:txBody>
          <a:bodyPr/>
          <a:lstStyle/>
          <a:p>
            <a:pPr algn="l"/>
            <a:r>
              <a:rPr lang="en-US" altLang="en-US" sz="4000"/>
              <a:t>	</a:t>
            </a:r>
            <a:r>
              <a:rPr lang="en-US" altLang="en-US" sz="4000" b="1"/>
              <a:t>Find the x- and y-intercepts.</a:t>
            </a:r>
            <a:br>
              <a:rPr lang="en-US" altLang="en-US" sz="4000" b="1"/>
            </a:br>
            <a:r>
              <a:rPr lang="en-US" altLang="en-US" sz="4000"/>
              <a:t>2.  -3x + 5y = 9</a:t>
            </a:r>
          </a:p>
        </p:txBody>
      </p:sp>
    </p:spTree>
    <p:custDataLst>
      <p:tags r:id="rId3"/>
    </p:custDataLst>
    <p:extLst>
      <p:ext uri="{BB962C8B-B14F-4D97-AF65-F5344CB8AC3E}">
        <p14:creationId xmlns:p14="http://schemas.microsoft.com/office/powerpoint/2010/main" val="23328207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Question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What is the x-intercept of</a:t>
            </a:r>
            <a:br>
              <a:rPr lang="en-US" altLang="en-US" sz="4000"/>
            </a:br>
            <a:r>
              <a:rPr lang="en-US" altLang="en-US" sz="4000"/>
              <a:t>3x – 4y = 24?</a:t>
            </a:r>
          </a:p>
        </p:txBody>
      </p:sp>
      <p:sp>
        <p:nvSpPr>
          <p:cNvPr id="13315" name="TPAnswers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981200" y="1828800"/>
            <a:ext cx="4114800" cy="38862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altLang="en-US" sz="4000"/>
              <a:t>(3, 0)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4000"/>
              <a:t>(8, 0)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4000"/>
              <a:t>(0, -4)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4000"/>
              <a:t>(0, -6)</a:t>
            </a:r>
          </a:p>
        </p:txBody>
      </p:sp>
      <p:graphicFrame>
        <p:nvGraphicFramePr>
          <p:cNvPr id="64623" name="Group 111" hidden="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905000" y="6070601"/>
          <a:ext cx="8382000" cy="549275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4624" name="CorShape1"/>
          <p:cNvSpPr>
            <a:spLocks/>
          </p:cNvSpPr>
          <p:nvPr>
            <p:custDataLst>
              <p:tags r:id="rId4"/>
            </p:custDataLst>
          </p:nvPr>
        </p:nvSpPr>
        <p:spPr bwMode="auto">
          <a:xfrm rot="10800000">
            <a:off x="1685925" y="2728913"/>
            <a:ext cx="368300" cy="368300"/>
          </a:xfrm>
          <a:custGeom>
            <a:avLst/>
            <a:gdLst>
              <a:gd name="T0" fmla="*/ 2147483646 w 960"/>
              <a:gd name="T1" fmla="*/ 2147483646 h 1104"/>
              <a:gd name="T2" fmla="*/ 2147483646 w 960"/>
              <a:gd name="T3" fmla="*/ 2147483646 h 1104"/>
              <a:gd name="T4" fmla="*/ 2147483646 w 960"/>
              <a:gd name="T5" fmla="*/ 0 h 1104"/>
              <a:gd name="T6" fmla="*/ 0 w 960"/>
              <a:gd name="T7" fmla="*/ 2147483646 h 1104"/>
              <a:gd name="T8" fmla="*/ 0 w 960"/>
              <a:gd name="T9" fmla="*/ 2147483646 h 1104"/>
              <a:gd name="T10" fmla="*/ 2147483646 w 960"/>
              <a:gd name="T11" fmla="*/ 2147483646 h 1104"/>
              <a:gd name="T12" fmla="*/ 2147483646 w 960"/>
              <a:gd name="T13" fmla="*/ 2147483646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60" h="1104">
                <a:moveTo>
                  <a:pt x="816" y="672"/>
                </a:moveTo>
                <a:lnTo>
                  <a:pt x="960" y="336"/>
                </a:lnTo>
                <a:lnTo>
                  <a:pt x="576" y="0"/>
                </a:lnTo>
                <a:lnTo>
                  <a:pt x="0" y="912"/>
                </a:lnTo>
                <a:lnTo>
                  <a:pt x="0" y="1104"/>
                </a:lnTo>
                <a:lnTo>
                  <a:pt x="624" y="336"/>
                </a:lnTo>
                <a:lnTo>
                  <a:pt x="816" y="672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824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6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PQuestion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What is the y-intercept of</a:t>
            </a:r>
            <a:br>
              <a:rPr lang="en-US" altLang="en-US" sz="4000"/>
            </a:br>
            <a:r>
              <a:rPr lang="en-US" altLang="en-US" sz="4000"/>
              <a:t>-x + 2y = 8?</a:t>
            </a:r>
          </a:p>
        </p:txBody>
      </p:sp>
      <p:graphicFrame>
        <p:nvGraphicFramePr>
          <p:cNvPr id="65541" name="Group 5" hidden="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905000" y="6070601"/>
          <a:ext cx="8382000" cy="549275"/>
        </p:xfrm>
        <a:graphic>
          <a:graphicData uri="http://schemas.openxmlformats.org/drawingml/2006/table">
            <a:tbl>
              <a:tblPr/>
              <a:tblGrid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  <a:gridCol w="41910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28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</a:t>
                      </a: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73" marB="4577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04" name="TPAnswers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981200" y="1828800"/>
            <a:ext cx="4114800" cy="38862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altLang="en-US" sz="4000"/>
              <a:t>(-1, 0)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4000"/>
              <a:t>(-8, 0)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4000"/>
              <a:t>(0, 2)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4000"/>
              <a:t>(0, 4)</a:t>
            </a:r>
          </a:p>
        </p:txBody>
      </p:sp>
      <p:sp>
        <p:nvSpPr>
          <p:cNvPr id="65609" name="CorShape1"/>
          <p:cNvSpPr>
            <a:spLocks/>
          </p:cNvSpPr>
          <p:nvPr>
            <p:custDataLst>
              <p:tags r:id="rId4"/>
            </p:custDataLst>
          </p:nvPr>
        </p:nvSpPr>
        <p:spPr bwMode="auto">
          <a:xfrm rot="10800000">
            <a:off x="1685925" y="4192588"/>
            <a:ext cx="368300" cy="368300"/>
          </a:xfrm>
          <a:custGeom>
            <a:avLst/>
            <a:gdLst>
              <a:gd name="T0" fmla="*/ 2147483646 w 960"/>
              <a:gd name="T1" fmla="*/ 2147483646 h 1104"/>
              <a:gd name="T2" fmla="*/ 2147483646 w 960"/>
              <a:gd name="T3" fmla="*/ 2147483646 h 1104"/>
              <a:gd name="T4" fmla="*/ 2147483646 w 960"/>
              <a:gd name="T5" fmla="*/ 0 h 1104"/>
              <a:gd name="T6" fmla="*/ 0 w 960"/>
              <a:gd name="T7" fmla="*/ 2147483646 h 1104"/>
              <a:gd name="T8" fmla="*/ 0 w 960"/>
              <a:gd name="T9" fmla="*/ 2147483646 h 1104"/>
              <a:gd name="T10" fmla="*/ 2147483646 w 960"/>
              <a:gd name="T11" fmla="*/ 2147483646 h 1104"/>
              <a:gd name="T12" fmla="*/ 2147483646 w 960"/>
              <a:gd name="T13" fmla="*/ 2147483646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60" h="1104">
                <a:moveTo>
                  <a:pt x="816" y="672"/>
                </a:moveTo>
                <a:lnTo>
                  <a:pt x="960" y="336"/>
                </a:lnTo>
                <a:lnTo>
                  <a:pt x="576" y="0"/>
                </a:lnTo>
                <a:lnTo>
                  <a:pt x="0" y="912"/>
                </a:lnTo>
                <a:lnTo>
                  <a:pt x="0" y="1104"/>
                </a:lnTo>
                <a:lnTo>
                  <a:pt x="624" y="336"/>
                </a:lnTo>
                <a:lnTo>
                  <a:pt x="816" y="672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4406" name="SMARTInkShape-581"/>
          <p:cNvSpPr>
            <a:spLocks/>
          </p:cNvSpPr>
          <p:nvPr/>
        </p:nvSpPr>
        <p:spPr bwMode="auto">
          <a:xfrm>
            <a:off x="8480426" y="5616576"/>
            <a:ext cx="9525" cy="61913"/>
          </a:xfrm>
          <a:custGeom>
            <a:avLst/>
            <a:gdLst>
              <a:gd name="T0" fmla="*/ 8929 w 8930"/>
              <a:gd name="T1" fmla="*/ 0 h 62508"/>
              <a:gd name="T2" fmla="*/ 0 w 8930"/>
              <a:gd name="T3" fmla="*/ 62507 h 62508"/>
              <a:gd name="T4" fmla="*/ 0 w 8930"/>
              <a:gd name="T5" fmla="*/ 0 h 62508"/>
              <a:gd name="T6" fmla="*/ 8930 w 8930"/>
              <a:gd name="T7" fmla="*/ 62508 h 625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T4" t="T5" r="T6" b="T7"/>
            <a:pathLst>
              <a:path w="8930" h="62508">
                <a:moveTo>
                  <a:pt x="8929" y="0"/>
                </a:moveTo>
                <a:lnTo>
                  <a:pt x="0" y="62507"/>
                </a:lnTo>
              </a:path>
            </a:pathLst>
          </a:cu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990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60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79657"/>
            <a:ext cx="6172201" cy="1897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59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9" y="900114"/>
            <a:ext cx="6562725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7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86001"/>
            <a:ext cx="6781800" cy="240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33657" y="4227755"/>
            <a:ext cx="2581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Use    HOY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1205" y="4318068"/>
            <a:ext cx="2947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Use y = mx+ b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5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1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PQuestion"/>
          <p:cNvSpPr>
            <a:spLocks noGrp="1" noChangeArrowheads="1"/>
          </p:cNvSpPr>
          <p:nvPr>
            <p:ph type="title"/>
          </p:nvPr>
        </p:nvSpPr>
        <p:spPr>
          <a:xfrm>
            <a:off x="3962400" y="228600"/>
            <a:ext cx="4038600" cy="1143000"/>
          </a:xfrm>
        </p:spPr>
        <p:txBody>
          <a:bodyPr/>
          <a:lstStyle/>
          <a:p>
            <a:r>
              <a:rPr lang="en-US" smtClean="0"/>
              <a:t>Simplify		</a:t>
            </a:r>
          </a:p>
        </p:txBody>
      </p:sp>
      <p:sp>
        <p:nvSpPr>
          <p:cNvPr id="11267" name="TPAnswers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4400"/>
              <a:t>   </a:t>
            </a:r>
            <a:r>
              <a:rPr lang="en-US" sz="50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sz="4400"/>
              <a:t> </a:t>
            </a:r>
            <a:r>
              <a:rPr lang="en-US" sz="50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sz="4400"/>
              <a:t> </a:t>
            </a:r>
            <a:r>
              <a:rPr lang="en-US" sz="50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sz="4400"/>
              <a:t> </a:t>
            </a:r>
            <a:r>
              <a:rPr lang="en-US" sz="500"/>
              <a:t>.</a:t>
            </a:r>
          </a:p>
        </p:txBody>
      </p:sp>
      <p:graphicFrame>
        <p:nvGraphicFramePr>
          <p:cNvPr id="11268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982913" y="1981200"/>
          <a:ext cx="121920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6" imgW="368300" imgH="228600" progId="Equation.DSMT4">
                  <p:embed/>
                </p:oleObj>
              </mc:Choice>
              <mc:Fallback>
                <p:oleObj name="Equation" r:id="rId6" imgW="3683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2913" y="1981200"/>
                        <a:ext cx="1219200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324600" y="230189"/>
          <a:ext cx="137160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8" imgW="317362" imgH="228501" progId="Equation.DSMT4">
                  <p:embed/>
                </p:oleObj>
              </mc:Choice>
              <mc:Fallback>
                <p:oleObj name="Equation" r:id="rId8" imgW="317362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230189"/>
                        <a:ext cx="137160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10"/>
          <p:cNvGraphicFramePr>
            <a:graphicFrameLocks noChangeAspect="1"/>
          </p:cNvGraphicFramePr>
          <p:nvPr/>
        </p:nvGraphicFramePr>
        <p:xfrm>
          <a:off x="2982914" y="2667000"/>
          <a:ext cx="1120775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10" imgW="291973" imgH="228501" progId="Equation.DSMT4">
                  <p:embed/>
                </p:oleObj>
              </mc:Choice>
              <mc:Fallback>
                <p:oleObj name="Equation" r:id="rId10" imgW="291973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2914" y="2667000"/>
                        <a:ext cx="1120775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11"/>
          <p:cNvGraphicFramePr>
            <a:graphicFrameLocks noChangeAspect="1"/>
          </p:cNvGraphicFramePr>
          <p:nvPr/>
        </p:nvGraphicFramePr>
        <p:xfrm>
          <a:off x="2982913" y="3513139"/>
          <a:ext cx="12192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12" imgW="317087" imgH="215619" progId="Equation.DSMT4">
                  <p:embed/>
                </p:oleObj>
              </mc:Choice>
              <mc:Fallback>
                <p:oleObj name="Equation" r:id="rId12" imgW="317087" imgH="21561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2913" y="3513139"/>
                        <a:ext cx="12192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12"/>
          <p:cNvGraphicFramePr>
            <a:graphicFrameLocks noChangeAspect="1"/>
          </p:cNvGraphicFramePr>
          <p:nvPr/>
        </p:nvGraphicFramePr>
        <p:xfrm>
          <a:off x="2982914" y="4298951"/>
          <a:ext cx="1512887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14" imgW="393359" imgH="215713" progId="Equation.DSMT4">
                  <p:embed/>
                </p:oleObj>
              </mc:Choice>
              <mc:Fallback>
                <p:oleObj name="Equation" r:id="rId14" imgW="393359" imgH="21571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2914" y="4298951"/>
                        <a:ext cx="1512887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3" name="CorShape1"/>
          <p:cNvSpPr>
            <a:spLocks/>
          </p:cNvSpPr>
          <p:nvPr>
            <p:custDataLst>
              <p:tags r:id="rId4"/>
            </p:custDataLst>
          </p:nvPr>
        </p:nvSpPr>
        <p:spPr bwMode="auto">
          <a:xfrm rot="10800000">
            <a:off x="1884363" y="3768725"/>
            <a:ext cx="406400" cy="406400"/>
          </a:xfrm>
          <a:custGeom>
            <a:avLst/>
            <a:gdLst>
              <a:gd name="T0" fmla="*/ 816 w 960"/>
              <a:gd name="T1" fmla="*/ 672 h 1104"/>
              <a:gd name="T2" fmla="*/ 960 w 960"/>
              <a:gd name="T3" fmla="*/ 336 h 1104"/>
              <a:gd name="T4" fmla="*/ 576 w 960"/>
              <a:gd name="T5" fmla="*/ 0 h 1104"/>
              <a:gd name="T6" fmla="*/ 0 w 960"/>
              <a:gd name="T7" fmla="*/ 912 h 1104"/>
              <a:gd name="T8" fmla="*/ 0 w 960"/>
              <a:gd name="T9" fmla="*/ 1104 h 1104"/>
              <a:gd name="T10" fmla="*/ 624 w 960"/>
              <a:gd name="T11" fmla="*/ 336 h 1104"/>
              <a:gd name="T12" fmla="*/ 816 w 960"/>
              <a:gd name="T13" fmla="*/ 672 h 110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60" h="1104">
                <a:moveTo>
                  <a:pt x="816" y="672"/>
                </a:moveTo>
                <a:lnTo>
                  <a:pt x="960" y="336"/>
                </a:lnTo>
                <a:lnTo>
                  <a:pt x="576" y="0"/>
                </a:lnTo>
                <a:lnTo>
                  <a:pt x="0" y="912"/>
                </a:lnTo>
                <a:lnTo>
                  <a:pt x="0" y="1104"/>
                </a:lnTo>
                <a:lnTo>
                  <a:pt x="624" y="336"/>
                </a:lnTo>
                <a:lnTo>
                  <a:pt x="816" y="672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2798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Simplify(Simplifying Perfect Squares)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1.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rad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                         </a:t>
                </a: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2.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3.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71" t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SMARTInkShape-165"/>
          <p:cNvSpPr/>
          <p:nvPr/>
        </p:nvSpPr>
        <p:spPr bwMode="auto">
          <a:xfrm>
            <a:off x="6399610" y="4464844"/>
            <a:ext cx="17861" cy="17860"/>
          </a:xfrm>
          <a:custGeom>
            <a:avLst/>
            <a:gdLst/>
            <a:ahLst/>
            <a:cxnLst/>
            <a:rect l="0" t="0" r="0" b="0"/>
            <a:pathLst>
              <a:path w="17861" h="17860">
                <a:moveTo>
                  <a:pt x="17860" y="17859"/>
                </a:moveTo>
                <a:lnTo>
                  <a:pt x="10171" y="10170"/>
                </a:lnTo>
                <a:lnTo>
                  <a:pt x="4557" y="9298"/>
                </a:lnTo>
                <a:lnTo>
                  <a:pt x="3039" y="8182"/>
                </a:lnTo>
                <a:lnTo>
                  <a:pt x="900" y="2865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37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Simplify(Simplifying Perfect Squares)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1.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e>
                    </m:rad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rgbClr val="7030A0"/>
                    </a:solidFill>
                  </a:rPr>
                  <a:t>     </a:t>
                </a:r>
                <a:r>
                  <a:rPr lang="en-US" dirty="0" smtClean="0"/>
                  <a:t>                   </a:t>
                </a: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2.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e>
                    </m:rad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3.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sup>
                        </m:sSup>
                      </m:e>
                    </m:rad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71" t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SMARTInkShape-165"/>
          <p:cNvSpPr/>
          <p:nvPr/>
        </p:nvSpPr>
        <p:spPr bwMode="auto">
          <a:xfrm>
            <a:off x="6399610" y="4464844"/>
            <a:ext cx="17861" cy="17860"/>
          </a:xfrm>
          <a:custGeom>
            <a:avLst/>
            <a:gdLst/>
            <a:ahLst/>
            <a:cxnLst/>
            <a:rect l="0" t="0" r="0" b="0"/>
            <a:pathLst>
              <a:path w="17861" h="17860">
                <a:moveTo>
                  <a:pt x="17860" y="17859"/>
                </a:moveTo>
                <a:lnTo>
                  <a:pt x="10171" y="10170"/>
                </a:lnTo>
                <a:lnTo>
                  <a:pt x="4557" y="9298"/>
                </a:lnTo>
                <a:lnTo>
                  <a:pt x="3039" y="8182"/>
                </a:lnTo>
                <a:lnTo>
                  <a:pt x="900" y="2865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77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Simplify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4.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5.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</m:e>
                    </m:ra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6.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13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71" t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187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Simplify</a:t>
            </a:r>
            <a:endParaRPr lang="en-US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4.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               a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5.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 smtClean="0"/>
                  <a:t>  a </a:t>
                </a:r>
                <a:r>
                  <a:rPr lang="en-US" dirty="0" err="1" smtClean="0"/>
                  <a:t>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a</a:t>
                </a:r>
                <a:r>
                  <a:rPr lang="en-US" dirty="0" smtClean="0"/>
                  <a:t>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6.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13</m:t>
                            </m:r>
                          </m:sup>
                        </m:sSup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 smtClean="0"/>
                  <a:t> a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471" t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 bwMode="auto">
          <a:xfrm>
            <a:off x="2286000" y="2178424"/>
            <a:ext cx="609600" cy="49305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357718" y="3442447"/>
            <a:ext cx="340658" cy="349624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895600" y="3442447"/>
            <a:ext cx="331694" cy="349624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424518" y="3442447"/>
            <a:ext cx="367553" cy="327212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895600" y="4652682"/>
            <a:ext cx="528918" cy="46616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527612" y="4652680"/>
            <a:ext cx="528918" cy="46616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137212" y="4652680"/>
            <a:ext cx="528918" cy="46616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746812" y="4652679"/>
            <a:ext cx="528918" cy="46616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378824" y="4652678"/>
            <a:ext cx="528918" cy="46616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037730" y="4652677"/>
            <a:ext cx="528918" cy="46616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696636" y="4652676"/>
            <a:ext cx="528918" cy="46616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49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1981199"/>
                <a:ext cx="10363200" cy="455944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1.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2.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49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12</m:t>
                            </m:r>
                          </m:sup>
                        </m:sSup>
                      </m:e>
                    </m:ra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3.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27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11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</m:e>
                    </m:ra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4. 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72</m:t>
                        </m:r>
                      </m:e>
                    </m:ra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981199"/>
                <a:ext cx="10363200" cy="4559449"/>
              </a:xfrm>
              <a:blipFill rotWithShape="0">
                <a:blip r:embed="rId2"/>
                <a:stretch>
                  <a:fillRect l="-1471" t="-401" b="-1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455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800"/>
              <a:t>Examples:  Solve the following for the indicated variable.</a:t>
            </a:r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>
            <p:ph idx="1"/>
          </p:nvPr>
        </p:nvGraphicFramePr>
        <p:xfrm>
          <a:off x="2803526" y="2811464"/>
          <a:ext cx="404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190417" imgH="342751" progId="Equation.DSMT4">
                  <p:embed/>
                </p:oleObj>
              </mc:Choice>
              <mc:Fallback>
                <p:oleObj name="Equation" r:id="rId3" imgW="190417" imgH="34275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526" y="2811464"/>
                        <a:ext cx="404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2400300" y="1577976"/>
            <a:ext cx="2146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Solve I = Prt for t.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998789" y="2057401"/>
            <a:ext cx="865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I = Prt</a:t>
            </a:r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3425825" y="2395538"/>
            <a:ext cx="40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H="1">
            <a:off x="2989264" y="2395538"/>
            <a:ext cx="231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2868613" y="2376489"/>
            <a:ext cx="971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Pr    Pr</a:t>
            </a:r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3440113" y="2105025"/>
            <a:ext cx="347662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3163889" y="3003551"/>
            <a:ext cx="471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= t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2998789" y="3603626"/>
            <a:ext cx="471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t =</a:t>
            </a:r>
          </a:p>
        </p:txBody>
      </p:sp>
      <p:graphicFrame>
        <p:nvGraphicFramePr>
          <p:cNvPr id="25618" name="Object 18"/>
          <p:cNvGraphicFramePr>
            <a:graphicFrameLocks noChangeAspect="1"/>
          </p:cNvGraphicFramePr>
          <p:nvPr/>
        </p:nvGraphicFramePr>
        <p:xfrm>
          <a:off x="3513138" y="3406775"/>
          <a:ext cx="404812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190417" imgH="342751" progId="Equation.DSMT4">
                  <p:embed/>
                </p:oleObj>
              </mc:Choice>
              <mc:Fallback>
                <p:oleObj name="Equation" r:id="rId5" imgW="190417" imgH="34275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3138" y="3406775"/>
                        <a:ext cx="404812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5005388" y="1517651"/>
            <a:ext cx="2298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Solve A = </a:t>
            </a:r>
            <a:r>
              <a:rPr lang="en-US" altLang="en-US" sz="2800">
                <a:solidFill>
                  <a:srgbClr val="000000"/>
                </a:solidFill>
                <a:latin typeface="Brush Script MT" panose="03060802040406070304" pitchFamily="66" charset="0"/>
              </a:rPr>
              <a:t>l </a:t>
            </a:r>
            <a:r>
              <a:rPr lang="en-US" altLang="en-US" sz="2000">
                <a:solidFill>
                  <a:srgbClr val="000000"/>
                </a:solidFill>
              </a:rPr>
              <a:t>w for </a:t>
            </a:r>
            <a:r>
              <a:rPr lang="en-US" altLang="en-US" sz="2800">
                <a:solidFill>
                  <a:srgbClr val="000000"/>
                </a:solidFill>
                <a:latin typeface="Brush Script MT" panose="03060802040406070304" pitchFamily="66" charset="0"/>
              </a:rPr>
              <a:t>l</a:t>
            </a:r>
            <a:r>
              <a:rPr lang="en-US" altLang="en-US" sz="20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5697538" y="2039938"/>
            <a:ext cx="9763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A = </a:t>
            </a:r>
            <a:r>
              <a:rPr lang="en-US" altLang="en-US" sz="2800">
                <a:solidFill>
                  <a:srgbClr val="000000"/>
                </a:solidFill>
                <a:latin typeface="Brush Script MT" panose="03060802040406070304" pitchFamily="66" charset="0"/>
              </a:rPr>
              <a:t>l</a:t>
            </a:r>
            <a:r>
              <a:rPr lang="en-US" altLang="en-US" sz="2000">
                <a:solidFill>
                  <a:srgbClr val="000000"/>
                </a:solidFill>
              </a:rPr>
              <a:t> w</a:t>
            </a:r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5689601" y="2452688"/>
            <a:ext cx="333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>
            <a:off x="6254751" y="2452688"/>
            <a:ext cx="392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5686425" y="2406651"/>
            <a:ext cx="901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w     w</a:t>
            </a:r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 flipH="1">
            <a:off x="6270626" y="2178050"/>
            <a:ext cx="320675" cy="565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25630" name="Object 30"/>
          <p:cNvGraphicFramePr>
            <a:graphicFrameLocks noChangeAspect="1"/>
          </p:cNvGraphicFramePr>
          <p:nvPr/>
        </p:nvGraphicFramePr>
        <p:xfrm>
          <a:off x="5597525" y="2833689"/>
          <a:ext cx="350838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6" imgW="164957" imgH="342603" progId="Equation.DSMT4">
                  <p:embed/>
                </p:oleObj>
              </mc:Choice>
              <mc:Fallback>
                <p:oleObj name="Equation" r:id="rId6" imgW="164957" imgH="34260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7525" y="2833689"/>
                        <a:ext cx="350838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5919788" y="2968626"/>
            <a:ext cx="482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= </a:t>
            </a:r>
            <a:r>
              <a:rPr lang="en-US" altLang="en-US" sz="2800">
                <a:solidFill>
                  <a:srgbClr val="000000"/>
                </a:solidFill>
                <a:latin typeface="Brush Script MT" panose="03060802040406070304" pitchFamily="66" charset="0"/>
              </a:rPr>
              <a:t>l</a:t>
            </a:r>
            <a:endParaRPr lang="en-US" altLang="en-US" sz="2000">
              <a:solidFill>
                <a:srgbClr val="000000"/>
              </a:solidFill>
            </a:endParaRPr>
          </a:p>
        </p:txBody>
      </p:sp>
      <p:sp>
        <p:nvSpPr>
          <p:cNvPr id="25632" name="Text Box 32"/>
          <p:cNvSpPr txBox="1">
            <a:spLocks noChangeArrowheads="1"/>
          </p:cNvSpPr>
          <p:nvPr/>
        </p:nvSpPr>
        <p:spPr bwMode="auto">
          <a:xfrm>
            <a:off x="5756275" y="3522663"/>
            <a:ext cx="482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800">
                <a:solidFill>
                  <a:srgbClr val="000000"/>
                </a:solidFill>
                <a:latin typeface="Brush Script MT" panose="03060802040406070304" pitchFamily="66" charset="0"/>
              </a:rPr>
              <a:t>l</a:t>
            </a:r>
            <a:r>
              <a:rPr lang="en-US" altLang="en-US" sz="2000">
                <a:solidFill>
                  <a:srgbClr val="000000"/>
                </a:solidFill>
              </a:rPr>
              <a:t> =</a:t>
            </a:r>
            <a:endParaRPr lang="en-US" altLang="en-US" sz="2800">
              <a:solidFill>
                <a:srgbClr val="000000"/>
              </a:solidFill>
              <a:latin typeface="Brush Script MT" panose="03060802040406070304" pitchFamily="66" charset="0"/>
            </a:endParaRPr>
          </a:p>
        </p:txBody>
      </p:sp>
      <p:graphicFrame>
        <p:nvGraphicFramePr>
          <p:cNvPr id="25635" name="Object 35"/>
          <p:cNvGraphicFramePr>
            <a:graphicFrameLocks noChangeAspect="1"/>
          </p:cNvGraphicFramePr>
          <p:nvPr/>
        </p:nvGraphicFramePr>
        <p:xfrm>
          <a:off x="6261100" y="3378200"/>
          <a:ext cx="350838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8" imgW="164957" imgH="342603" progId="Equation.DSMT4">
                  <p:embed/>
                </p:oleObj>
              </mc:Choice>
              <mc:Fallback>
                <p:oleObj name="Equation" r:id="rId8" imgW="164957" imgH="34260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1100" y="3378200"/>
                        <a:ext cx="350838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36" name="Text Box 36"/>
          <p:cNvSpPr txBox="1">
            <a:spLocks noChangeArrowheads="1"/>
          </p:cNvSpPr>
          <p:nvPr/>
        </p:nvSpPr>
        <p:spPr bwMode="auto">
          <a:xfrm>
            <a:off x="7640638" y="1608139"/>
            <a:ext cx="2627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Solve A = ½ bh for b. </a:t>
            </a:r>
          </a:p>
        </p:txBody>
      </p:sp>
      <p:sp>
        <p:nvSpPr>
          <p:cNvPr id="25637" name="Text Box 37"/>
          <p:cNvSpPr txBox="1">
            <a:spLocks noChangeArrowheads="1"/>
          </p:cNvSpPr>
          <p:nvPr/>
        </p:nvSpPr>
        <p:spPr bwMode="auto">
          <a:xfrm>
            <a:off x="8362951" y="2119314"/>
            <a:ext cx="12049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A = ½ bh</a:t>
            </a:r>
          </a:p>
        </p:txBody>
      </p:sp>
      <p:sp>
        <p:nvSpPr>
          <p:cNvPr id="25638" name="Text Box 38"/>
          <p:cNvSpPr txBox="1">
            <a:spLocks noChangeArrowheads="1"/>
          </p:cNvSpPr>
          <p:nvPr/>
        </p:nvSpPr>
        <p:spPr bwMode="auto">
          <a:xfrm>
            <a:off x="7991475" y="2117726"/>
            <a:ext cx="484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2 </a:t>
            </a:r>
            <a:r>
              <a:rPr lang="en-US" altLang="en-US" sz="2000">
                <a:solidFill>
                  <a:srgbClr val="000000"/>
                </a:solidFill>
                <a:cs typeface="Arial" panose="020B0604020202020204" pitchFamily="34" charset="0"/>
              </a:rPr>
              <a:t>•</a:t>
            </a:r>
          </a:p>
        </p:txBody>
      </p:sp>
      <p:sp>
        <p:nvSpPr>
          <p:cNvPr id="25639" name="Text Box 39"/>
          <p:cNvSpPr txBox="1">
            <a:spLocks noChangeArrowheads="1"/>
          </p:cNvSpPr>
          <p:nvPr/>
        </p:nvSpPr>
        <p:spPr bwMode="auto">
          <a:xfrm>
            <a:off x="9456739" y="2101851"/>
            <a:ext cx="484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  <a:cs typeface="Arial" panose="020B0604020202020204" pitchFamily="34" charset="0"/>
              </a:rPr>
              <a:t>• 2</a:t>
            </a:r>
          </a:p>
        </p:txBody>
      </p:sp>
      <p:sp>
        <p:nvSpPr>
          <p:cNvPr id="25641" name="Line 41"/>
          <p:cNvSpPr>
            <a:spLocks noChangeShapeType="1"/>
          </p:cNvSpPr>
          <p:nvPr/>
        </p:nvSpPr>
        <p:spPr bwMode="auto">
          <a:xfrm>
            <a:off x="8882063" y="2162176"/>
            <a:ext cx="290512" cy="290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642" name="Line 42"/>
          <p:cNvSpPr>
            <a:spLocks noChangeShapeType="1"/>
          </p:cNvSpPr>
          <p:nvPr/>
        </p:nvSpPr>
        <p:spPr bwMode="auto">
          <a:xfrm>
            <a:off x="9652001" y="2162176"/>
            <a:ext cx="233363" cy="233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643" name="Text Box 43"/>
          <p:cNvSpPr txBox="1">
            <a:spLocks noChangeArrowheads="1"/>
          </p:cNvSpPr>
          <p:nvPr/>
        </p:nvSpPr>
        <p:spPr bwMode="auto">
          <a:xfrm>
            <a:off x="8226426" y="2579689"/>
            <a:ext cx="1065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2A = bh</a:t>
            </a:r>
          </a:p>
        </p:txBody>
      </p:sp>
      <p:sp>
        <p:nvSpPr>
          <p:cNvPr id="25644" name="Line 44"/>
          <p:cNvSpPr>
            <a:spLocks noChangeShapeType="1"/>
          </p:cNvSpPr>
          <p:nvPr/>
        </p:nvSpPr>
        <p:spPr bwMode="auto">
          <a:xfrm>
            <a:off x="8288338" y="2932113"/>
            <a:ext cx="361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645" name="Line 45"/>
          <p:cNvSpPr>
            <a:spLocks noChangeShapeType="1"/>
          </p:cNvSpPr>
          <p:nvPr/>
        </p:nvSpPr>
        <p:spPr bwMode="auto">
          <a:xfrm>
            <a:off x="8897939" y="2932113"/>
            <a:ext cx="333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5646" name="Text Box 46"/>
          <p:cNvSpPr txBox="1">
            <a:spLocks noChangeArrowheads="1"/>
          </p:cNvSpPr>
          <p:nvPr/>
        </p:nvSpPr>
        <p:spPr bwMode="auto">
          <a:xfrm>
            <a:off x="8312151" y="2913064"/>
            <a:ext cx="955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h       h</a:t>
            </a:r>
          </a:p>
        </p:txBody>
      </p:sp>
      <p:sp>
        <p:nvSpPr>
          <p:cNvPr id="25647" name="Line 47"/>
          <p:cNvSpPr>
            <a:spLocks noChangeShapeType="1"/>
          </p:cNvSpPr>
          <p:nvPr/>
        </p:nvSpPr>
        <p:spPr bwMode="auto">
          <a:xfrm flipH="1">
            <a:off x="9042400" y="2627313"/>
            <a:ext cx="14605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25650" name="Object 50"/>
          <p:cNvGraphicFramePr>
            <a:graphicFrameLocks noChangeAspect="1"/>
          </p:cNvGraphicFramePr>
          <p:nvPr/>
        </p:nvGraphicFramePr>
        <p:xfrm>
          <a:off x="8205789" y="3286125"/>
          <a:ext cx="485775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9" imgW="228501" imgH="342751" progId="Equation.DSMT4">
                  <p:embed/>
                </p:oleObj>
              </mc:Choice>
              <mc:Fallback>
                <p:oleObj name="Equation" r:id="rId9" imgW="228501" imgH="34275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5789" y="3286125"/>
                        <a:ext cx="485775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51" name="Text Box 51"/>
          <p:cNvSpPr txBox="1">
            <a:spLocks noChangeArrowheads="1"/>
          </p:cNvSpPr>
          <p:nvPr/>
        </p:nvSpPr>
        <p:spPr bwMode="auto">
          <a:xfrm>
            <a:off x="8618539" y="3494089"/>
            <a:ext cx="542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= b</a:t>
            </a:r>
          </a:p>
        </p:txBody>
      </p:sp>
      <p:sp>
        <p:nvSpPr>
          <p:cNvPr id="25652" name="Text Box 52"/>
          <p:cNvSpPr txBox="1">
            <a:spLocks noChangeArrowheads="1"/>
          </p:cNvSpPr>
          <p:nvPr/>
        </p:nvSpPr>
        <p:spPr bwMode="auto">
          <a:xfrm>
            <a:off x="8413751" y="4087814"/>
            <a:ext cx="542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b =</a:t>
            </a:r>
          </a:p>
        </p:txBody>
      </p:sp>
      <p:graphicFrame>
        <p:nvGraphicFramePr>
          <p:cNvPr id="25655" name="Object 55"/>
          <p:cNvGraphicFramePr>
            <a:graphicFrameLocks noChangeAspect="1"/>
          </p:cNvGraphicFramePr>
          <p:nvPr/>
        </p:nvGraphicFramePr>
        <p:xfrm>
          <a:off x="8924926" y="3902075"/>
          <a:ext cx="485775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11" imgW="228501" imgH="342751" progId="Equation.DSMT4">
                  <p:embed/>
                </p:oleObj>
              </mc:Choice>
              <mc:Fallback>
                <p:oleObj name="Equation" r:id="rId11" imgW="228501" imgH="34275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4926" y="3902075"/>
                        <a:ext cx="485775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888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25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25609" grpId="0"/>
      <p:bldP spid="25610" grpId="0" animBg="1"/>
      <p:bldP spid="25611" grpId="0" animBg="1"/>
      <p:bldP spid="25612" grpId="0"/>
      <p:bldP spid="25613" grpId="0" animBg="1"/>
      <p:bldP spid="25614" grpId="0"/>
      <p:bldP spid="25615" grpId="0"/>
      <p:bldP spid="25619" grpId="0"/>
      <p:bldP spid="25620" grpId="0"/>
      <p:bldP spid="25621" grpId="0" animBg="1"/>
      <p:bldP spid="25622" grpId="0" animBg="1"/>
      <p:bldP spid="25623" grpId="0"/>
      <p:bldP spid="25624" grpId="0" animBg="1"/>
      <p:bldP spid="25631" grpId="0"/>
      <p:bldP spid="25632" grpId="0"/>
      <p:bldP spid="25636" grpId="0"/>
      <p:bldP spid="25637" grpId="0"/>
      <p:bldP spid="25638" grpId="0"/>
      <p:bldP spid="25639" grpId="0"/>
      <p:bldP spid="25641" grpId="0" animBg="1"/>
      <p:bldP spid="25642" grpId="0" animBg="1"/>
      <p:bldP spid="25643" grpId="0"/>
      <p:bldP spid="25644" grpId="0" animBg="1"/>
      <p:bldP spid="25645" grpId="0" animBg="1"/>
      <p:bldP spid="25646" grpId="0"/>
      <p:bldP spid="25647" grpId="0" animBg="1"/>
      <p:bldP spid="25651" grpId="0"/>
      <p:bldP spid="256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800"/>
              <a:t>Examples:  Solve the following for the indicated variable.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858964" y="1651001"/>
            <a:ext cx="30003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Solve 3x = -2y + 10 for y.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460626" y="2217739"/>
            <a:ext cx="1662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3x = -2y + 10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363789" y="2581276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-10            -10</a:t>
            </a: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2338389" y="2946400"/>
            <a:ext cx="1785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3760788" y="2278064"/>
            <a:ext cx="304800" cy="625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1901826" y="3001964"/>
            <a:ext cx="1655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3x – 10 = -2y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1946276" y="3367088"/>
            <a:ext cx="334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2498726" y="3367088"/>
            <a:ext cx="333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3094038" y="3367088"/>
            <a:ext cx="392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1870076" y="3319464"/>
            <a:ext cx="1558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-2     -2     -2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3122614" y="3062289"/>
            <a:ext cx="231775" cy="623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1827213" y="3771900"/>
            <a:ext cx="15087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-</a:t>
            </a:r>
            <a:r>
              <a:rPr lang="en-US" altLang="en-US" sz="2000" baseline="30000">
                <a:solidFill>
                  <a:srgbClr val="000000"/>
                </a:solidFill>
              </a:rPr>
              <a:t>3</a:t>
            </a:r>
            <a:r>
              <a:rPr lang="en-US" altLang="en-US" sz="2000">
                <a:solidFill>
                  <a:srgbClr val="000000"/>
                </a:solidFill>
              </a:rPr>
              <a:t>/</a:t>
            </a:r>
            <a:r>
              <a:rPr lang="en-US" altLang="en-US" sz="2000" baseline="-25000">
                <a:solidFill>
                  <a:srgbClr val="000000"/>
                </a:solidFill>
              </a:rPr>
              <a:t>2</a:t>
            </a:r>
            <a:r>
              <a:rPr lang="en-US" altLang="en-US" sz="2000">
                <a:solidFill>
                  <a:srgbClr val="000000"/>
                </a:solidFill>
              </a:rPr>
              <a:t>x + 5 = y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2587625" y="4235450"/>
            <a:ext cx="150874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y = -</a:t>
            </a:r>
            <a:r>
              <a:rPr lang="en-US" altLang="en-US" sz="2000" baseline="30000">
                <a:solidFill>
                  <a:srgbClr val="000000"/>
                </a:solidFill>
              </a:rPr>
              <a:t>3</a:t>
            </a:r>
            <a:r>
              <a:rPr lang="en-US" altLang="en-US" sz="2000">
                <a:solidFill>
                  <a:srgbClr val="000000"/>
                </a:solidFill>
              </a:rPr>
              <a:t>/</a:t>
            </a:r>
            <a:r>
              <a:rPr lang="en-US" altLang="en-US" sz="2000" baseline="-25000">
                <a:solidFill>
                  <a:srgbClr val="000000"/>
                </a:solidFill>
              </a:rPr>
              <a:t>2</a:t>
            </a:r>
            <a:r>
              <a:rPr lang="en-US" altLang="en-US" sz="2000">
                <a:solidFill>
                  <a:srgbClr val="000000"/>
                </a:solidFill>
              </a:rPr>
              <a:t>x + 5</a:t>
            </a: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4760913" y="1668464"/>
            <a:ext cx="271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Solve 2x + y = -3 for y.</a:t>
            </a: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5384800" y="2201864"/>
            <a:ext cx="1379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2x + y = -3</a:t>
            </a: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5297488" y="2565401"/>
            <a:ext cx="1587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-2x          -2x</a:t>
            </a: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5289551" y="2946400"/>
            <a:ext cx="1552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>
            <a:off x="5434013" y="2263776"/>
            <a:ext cx="347662" cy="639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5964239" y="3016251"/>
            <a:ext cx="13160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y = -2x - 3</a:t>
            </a:r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7408864" y="1652589"/>
            <a:ext cx="28590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Solve 5x = -3y + 7 for y.</a:t>
            </a:r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8121651" y="2147889"/>
            <a:ext cx="1520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5x = -3y + 7</a:t>
            </a:r>
          </a:p>
        </p:txBody>
      </p:sp>
      <p:sp>
        <p:nvSpPr>
          <p:cNvPr id="34841" name="Text Box 25"/>
          <p:cNvSpPr txBox="1">
            <a:spLocks noChangeArrowheads="1"/>
          </p:cNvSpPr>
          <p:nvPr/>
        </p:nvSpPr>
        <p:spPr bwMode="auto">
          <a:xfrm>
            <a:off x="8167688" y="2465389"/>
            <a:ext cx="1473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-7            -7</a:t>
            </a:r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>
            <a:off x="8170864" y="2816225"/>
            <a:ext cx="1438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>
            <a:off x="9420226" y="2192338"/>
            <a:ext cx="130175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7704139" y="2857501"/>
            <a:ext cx="1514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5x – 7 = -3y</a:t>
            </a:r>
          </a:p>
        </p:txBody>
      </p:sp>
      <p:sp>
        <p:nvSpPr>
          <p:cNvPr id="34845" name="Line 29"/>
          <p:cNvSpPr>
            <a:spLocks noChangeShapeType="1"/>
          </p:cNvSpPr>
          <p:nvPr/>
        </p:nvSpPr>
        <p:spPr bwMode="auto">
          <a:xfrm>
            <a:off x="7735889" y="3235325"/>
            <a:ext cx="377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46" name="Line 30"/>
          <p:cNvSpPr>
            <a:spLocks noChangeShapeType="1"/>
          </p:cNvSpPr>
          <p:nvPr/>
        </p:nvSpPr>
        <p:spPr bwMode="auto">
          <a:xfrm>
            <a:off x="8272463" y="3235325"/>
            <a:ext cx="233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47" name="Line 31"/>
          <p:cNvSpPr>
            <a:spLocks noChangeShapeType="1"/>
          </p:cNvSpPr>
          <p:nvPr/>
        </p:nvSpPr>
        <p:spPr bwMode="auto">
          <a:xfrm>
            <a:off x="8751889" y="3235325"/>
            <a:ext cx="420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48" name="Text Box 32"/>
          <p:cNvSpPr txBox="1">
            <a:spLocks noChangeArrowheads="1"/>
          </p:cNvSpPr>
          <p:nvPr/>
        </p:nvSpPr>
        <p:spPr bwMode="auto">
          <a:xfrm>
            <a:off x="7731126" y="3206751"/>
            <a:ext cx="1419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-3   -3     -3</a:t>
            </a:r>
          </a:p>
        </p:txBody>
      </p:sp>
      <p:sp>
        <p:nvSpPr>
          <p:cNvPr id="34849" name="Line 33"/>
          <p:cNvSpPr>
            <a:spLocks noChangeShapeType="1"/>
          </p:cNvSpPr>
          <p:nvPr/>
        </p:nvSpPr>
        <p:spPr bwMode="auto">
          <a:xfrm>
            <a:off x="8839201" y="2903538"/>
            <a:ext cx="231775" cy="666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4850" name="Text Box 34"/>
          <p:cNvSpPr txBox="1">
            <a:spLocks noChangeArrowheads="1"/>
          </p:cNvSpPr>
          <p:nvPr/>
        </p:nvSpPr>
        <p:spPr bwMode="auto">
          <a:xfrm>
            <a:off x="7399338" y="3586163"/>
            <a:ext cx="16257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-</a:t>
            </a:r>
            <a:r>
              <a:rPr lang="en-US" altLang="en-US" sz="2000" baseline="30000">
                <a:solidFill>
                  <a:srgbClr val="000000"/>
                </a:solidFill>
              </a:rPr>
              <a:t>5</a:t>
            </a:r>
            <a:r>
              <a:rPr lang="en-US" altLang="en-US" sz="2000">
                <a:solidFill>
                  <a:srgbClr val="000000"/>
                </a:solidFill>
              </a:rPr>
              <a:t>/</a:t>
            </a:r>
            <a:r>
              <a:rPr lang="en-US" altLang="en-US" sz="2000" baseline="-25000">
                <a:solidFill>
                  <a:srgbClr val="000000"/>
                </a:solidFill>
              </a:rPr>
              <a:t>3</a:t>
            </a:r>
            <a:r>
              <a:rPr lang="en-US" altLang="en-US" sz="2000">
                <a:solidFill>
                  <a:srgbClr val="000000"/>
                </a:solidFill>
              </a:rPr>
              <a:t>x + </a:t>
            </a:r>
            <a:r>
              <a:rPr lang="en-US" altLang="en-US" sz="2000" baseline="30000">
                <a:solidFill>
                  <a:srgbClr val="000000"/>
                </a:solidFill>
              </a:rPr>
              <a:t>7</a:t>
            </a:r>
            <a:r>
              <a:rPr lang="en-US" altLang="en-US" sz="2000">
                <a:solidFill>
                  <a:srgbClr val="000000"/>
                </a:solidFill>
              </a:rPr>
              <a:t>/</a:t>
            </a:r>
            <a:r>
              <a:rPr lang="en-US" altLang="en-US" sz="2000" baseline="-25000">
                <a:solidFill>
                  <a:srgbClr val="000000"/>
                </a:solidFill>
              </a:rPr>
              <a:t>3</a:t>
            </a:r>
            <a:r>
              <a:rPr lang="en-US" altLang="en-US" sz="2000">
                <a:solidFill>
                  <a:srgbClr val="000000"/>
                </a:solidFill>
              </a:rPr>
              <a:t> = y</a:t>
            </a:r>
          </a:p>
        </p:txBody>
      </p:sp>
      <p:sp>
        <p:nvSpPr>
          <p:cNvPr id="34851" name="Text Box 35"/>
          <p:cNvSpPr txBox="1">
            <a:spLocks noChangeArrowheads="1"/>
          </p:cNvSpPr>
          <p:nvPr/>
        </p:nvSpPr>
        <p:spPr bwMode="auto">
          <a:xfrm>
            <a:off x="8267700" y="3986213"/>
            <a:ext cx="16257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>
                <a:solidFill>
                  <a:srgbClr val="000000"/>
                </a:solidFill>
              </a:rPr>
              <a:t>y = -</a:t>
            </a:r>
            <a:r>
              <a:rPr lang="en-US" altLang="en-US" sz="2000" baseline="30000">
                <a:solidFill>
                  <a:srgbClr val="000000"/>
                </a:solidFill>
              </a:rPr>
              <a:t>5</a:t>
            </a:r>
            <a:r>
              <a:rPr lang="en-US" altLang="en-US" sz="2000">
                <a:solidFill>
                  <a:srgbClr val="000000"/>
                </a:solidFill>
              </a:rPr>
              <a:t>/</a:t>
            </a:r>
            <a:r>
              <a:rPr lang="en-US" altLang="en-US" sz="2000" baseline="-25000">
                <a:solidFill>
                  <a:srgbClr val="000000"/>
                </a:solidFill>
              </a:rPr>
              <a:t>3</a:t>
            </a:r>
            <a:r>
              <a:rPr lang="en-US" altLang="en-US" sz="2000">
                <a:solidFill>
                  <a:srgbClr val="000000"/>
                </a:solidFill>
              </a:rPr>
              <a:t>x + </a:t>
            </a:r>
            <a:r>
              <a:rPr lang="en-US" altLang="en-US" sz="2000" baseline="30000">
                <a:solidFill>
                  <a:srgbClr val="000000"/>
                </a:solidFill>
              </a:rPr>
              <a:t>7</a:t>
            </a:r>
            <a:r>
              <a:rPr lang="en-US" altLang="en-US" sz="2000">
                <a:solidFill>
                  <a:srgbClr val="000000"/>
                </a:solidFill>
              </a:rPr>
              <a:t>/</a:t>
            </a:r>
            <a:r>
              <a:rPr lang="en-US" altLang="en-US" sz="2000" baseline="-25000">
                <a:solidFill>
                  <a:srgbClr val="000000"/>
                </a:solidFill>
              </a:rPr>
              <a:t>3</a:t>
            </a:r>
            <a:endParaRPr lang="en-US" altLang="en-US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88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34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  <p:bldP spid="34821" grpId="0"/>
      <p:bldP spid="34822" grpId="0"/>
      <p:bldP spid="34823" grpId="0" animBg="1"/>
      <p:bldP spid="34824" grpId="0" animBg="1"/>
      <p:bldP spid="34825" grpId="0"/>
      <p:bldP spid="34826" grpId="0" animBg="1"/>
      <p:bldP spid="34827" grpId="0" animBg="1"/>
      <p:bldP spid="34828" grpId="0" animBg="1"/>
      <p:bldP spid="34829" grpId="0"/>
      <p:bldP spid="34830" grpId="0" animBg="1"/>
      <p:bldP spid="34831" grpId="0"/>
      <p:bldP spid="34832" grpId="0"/>
      <p:bldP spid="34833" grpId="0"/>
      <p:bldP spid="34834" grpId="0"/>
      <p:bldP spid="34835" grpId="0"/>
      <p:bldP spid="34836" grpId="0" animBg="1"/>
      <p:bldP spid="34837" grpId="0" animBg="1"/>
      <p:bldP spid="34838" grpId="0"/>
      <p:bldP spid="34839" grpId="0"/>
      <p:bldP spid="34840" grpId="0"/>
      <p:bldP spid="34841" grpId="0"/>
      <p:bldP spid="34842" grpId="0" animBg="1"/>
      <p:bldP spid="34843" grpId="0" animBg="1"/>
      <p:bldP spid="34844" grpId="0"/>
      <p:bldP spid="34845" grpId="0" animBg="1"/>
      <p:bldP spid="34846" grpId="0" animBg="1"/>
      <p:bldP spid="34847" grpId="0" animBg="1"/>
      <p:bldP spid="34848" grpId="0"/>
      <p:bldP spid="34849" grpId="0" animBg="1"/>
      <p:bldP spid="34850" grpId="0"/>
      <p:bldP spid="348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FIXED" val="True"/>
  <p:tag name="ISRESPTABL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0C0E49A56309405E9677A49C9C39BD91"/>
  <p:tag name="SLIDETYPE" val="Q"/>
  <p:tag name="DEMOGRAPHIC" val="False"/>
  <p:tag name="SPEEDSCORING" val="False"/>
  <p:tag name="SLIDEORDER" val="2"/>
  <p:tag name="SLIDEGUID" val="E3BA2CFBBFF94627BA69DD2A72F4A2C3"/>
  <p:tag name="VALUES" val="Incorrect¤Incorrect¤Incorrect¤Correct"/>
  <p:tag name="QUESTIONALIAS" val="What is the y-intercept of-x + 2y = 8?"/>
  <p:tag name="ANSWERSALIAS" val="(-1, 0)¤(-8, 0)¤(0, 2)¤(0, 4)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FIXED" val="True"/>
  <p:tag name="ISRESPTABL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32"/>
  <p:tag name="FONTSIZE" val="40"/>
  <p:tag name="BULLETTYPE" val="ppBulletArabicPeriod"/>
  <p:tag name="ANSWERTEXT" val="(-1, 0)&#10;(-8, 0)&#10;(0, 2)&#10;(0, 4)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38D2088EBC44E31B30FDCE5DCF36391"/>
  <p:tag name="SLIDEID" val="138D2088EBC44E31B30FDCE5DCF36391"/>
  <p:tag name="SLIDEORDER" val="1"/>
  <p:tag name="SLIDETYPE" val="Q"/>
  <p:tag name="DEMOGRAPHIC" val="False"/>
  <p:tag name="SPEEDSCORING" val="False"/>
  <p:tag name="VALUES" val="Incorrect¤Incorrect¤Correct¤Incorrect"/>
  <p:tag name="QUESTIONALIAS" val="Simplify  "/>
  <p:tag name="ANSWERSALIAS" val="   .¤ .¤ .¤ 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16"/>
  <p:tag name="FONTSIZE" val="-2"/>
  <p:tag name="BULLETTYPE" val="ppBulletArabicPeriod"/>
  <p:tag name="ANSWERTEXT" val="   .&#10; .&#10; .&#10; 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C0E49A56309405E9677A49C9C39BD91"/>
  <p:tag name="SLIDEID" val="0C0E49A56309405E9677A49C9C39BD91"/>
  <p:tag name="SLIDEORDER" val="1"/>
  <p:tag name="SLIDETYPE" val="Q"/>
  <p:tag name="DEMOGRAPHIC" val="False"/>
  <p:tag name="SPEEDSCORING" val="False"/>
  <p:tag name="VALUES" val="Incorrect¤Correct¤Incorrect¤Incorrect"/>
  <p:tag name="QUESTIONALIAS" val="What is the x-intercept of3x – 4y = 24?"/>
  <p:tag name="ANSWERSALIAS" val="(3, 0)¤(8, 0)¤(0, -4)¤(0, -6)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32"/>
  <p:tag name="FONTSIZE" val="40"/>
  <p:tag name="BULLETTYPE" val="ppBulletArabicPeriod"/>
  <p:tag name="ANSWERTEXT" val="(3, 0)&#10;(8, 0)&#10;(0, -4)&#10;(0, -6)"/>
</p:tagLst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7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8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0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_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_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EAEC5E"/>
    </a:lt1>
    <a:dk2>
      <a:srgbClr val="000000"/>
    </a:dk2>
    <a:lt2>
      <a:srgbClr val="919191"/>
    </a:lt2>
    <a:accent1>
      <a:srgbClr val="618FFD"/>
    </a:accent1>
    <a:accent2>
      <a:srgbClr val="00AE00"/>
    </a:accent2>
    <a:accent3>
      <a:srgbClr val="F3F4B6"/>
    </a:accent3>
    <a:accent4>
      <a:srgbClr val="000000"/>
    </a:accent4>
    <a:accent5>
      <a:srgbClr val="B7C6FE"/>
    </a:accent5>
    <a:accent6>
      <a:srgbClr val="009D00"/>
    </a:accent6>
    <a:hlink>
      <a:srgbClr val="FC0128"/>
    </a:hlink>
    <a:folHlink>
      <a:srgbClr val="CECECE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8CF4EA"/>
    </a:lt1>
    <a:dk2>
      <a:srgbClr val="000000"/>
    </a:dk2>
    <a:lt2>
      <a:srgbClr val="919191"/>
    </a:lt2>
    <a:accent1>
      <a:srgbClr val="618FFD"/>
    </a:accent1>
    <a:accent2>
      <a:srgbClr val="00AE00"/>
    </a:accent2>
    <a:accent3>
      <a:srgbClr val="C5F8F3"/>
    </a:accent3>
    <a:accent4>
      <a:srgbClr val="000000"/>
    </a:accent4>
    <a:accent5>
      <a:srgbClr val="B7C6FE"/>
    </a:accent5>
    <a:accent6>
      <a:srgbClr val="009D00"/>
    </a:accent6>
    <a:hlink>
      <a:srgbClr val="FC0128"/>
    </a:hlink>
    <a:folHlink>
      <a:srgbClr val="CECECE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D49FFF"/>
    </a:lt1>
    <a:dk2>
      <a:srgbClr val="000000"/>
    </a:dk2>
    <a:lt2>
      <a:srgbClr val="919191"/>
    </a:lt2>
    <a:accent1>
      <a:srgbClr val="618FFD"/>
    </a:accent1>
    <a:accent2>
      <a:srgbClr val="00AE00"/>
    </a:accent2>
    <a:accent3>
      <a:srgbClr val="E6CDFF"/>
    </a:accent3>
    <a:accent4>
      <a:srgbClr val="000000"/>
    </a:accent4>
    <a:accent5>
      <a:srgbClr val="B7C6FE"/>
    </a:accent5>
    <a:accent6>
      <a:srgbClr val="009D00"/>
    </a:accent6>
    <a:hlink>
      <a:srgbClr val="FC0128"/>
    </a:hlink>
    <a:folHlink>
      <a:srgbClr val="CECEC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517</Words>
  <Application>Microsoft Office PowerPoint</Application>
  <PresentationFormat>Widescreen</PresentationFormat>
  <Paragraphs>184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48" baseType="lpstr">
      <vt:lpstr>Arial</vt:lpstr>
      <vt:lpstr>Arial Black</vt:lpstr>
      <vt:lpstr>Brush Script MT</vt:lpstr>
      <vt:lpstr>Calibri</vt:lpstr>
      <vt:lpstr>Calibri Light</vt:lpstr>
      <vt:lpstr>Cambria Math</vt:lpstr>
      <vt:lpstr>Garamond</vt:lpstr>
      <vt:lpstr>Times</vt:lpstr>
      <vt:lpstr>Times New Roman</vt:lpstr>
      <vt:lpstr>Wingdings</vt:lpstr>
      <vt:lpstr>Office Theme</vt:lpstr>
      <vt:lpstr>Blank Presentation</vt:lpstr>
      <vt:lpstr>1_Blank Presentation</vt:lpstr>
      <vt:lpstr>2_Blank Presentation</vt:lpstr>
      <vt:lpstr>3_Blank Presentation</vt:lpstr>
      <vt:lpstr>4_Blank Presentation</vt:lpstr>
      <vt:lpstr>5_Blank Presentation</vt:lpstr>
      <vt:lpstr>6_Blank Presentation</vt:lpstr>
      <vt:lpstr>Radial</vt:lpstr>
      <vt:lpstr>1_Radial</vt:lpstr>
      <vt:lpstr>7_Blank Presentation</vt:lpstr>
      <vt:lpstr>8_Blank Presentation</vt:lpstr>
      <vt:lpstr>9_Blank Presentation</vt:lpstr>
      <vt:lpstr>10_Blank Presentation</vt:lpstr>
      <vt:lpstr>11_Blank Presentation</vt:lpstr>
      <vt:lpstr>Couture</vt:lpstr>
      <vt:lpstr>1_Couture</vt:lpstr>
      <vt:lpstr>2_Couture</vt:lpstr>
      <vt:lpstr>Equation</vt:lpstr>
      <vt:lpstr>MathType 5.0 Equation</vt:lpstr>
      <vt:lpstr> Simplify √27 √148   √(3&amp;48)   √(54x^4 y^7 )     </vt:lpstr>
      <vt:lpstr>Simplify  </vt:lpstr>
      <vt:lpstr>Simplify(Simplifying Perfect Squares)</vt:lpstr>
      <vt:lpstr>Simplify(Simplifying Perfect Squares)</vt:lpstr>
      <vt:lpstr>Simplify</vt:lpstr>
      <vt:lpstr>Simplify</vt:lpstr>
      <vt:lpstr>Simplify</vt:lpstr>
      <vt:lpstr>Examples:  Solve the following for the indicated variable.</vt:lpstr>
      <vt:lpstr>Examples:  Solve the following for the indicated variable.</vt:lpstr>
      <vt:lpstr>What are the x- and y-intercepts?</vt:lpstr>
      <vt:lpstr> Find the x- and y-intercepts. 1.  x - 2y = 12</vt:lpstr>
      <vt:lpstr> Find the x- and y-intercepts. 2.  -3x + 5y = 9</vt:lpstr>
      <vt:lpstr>What is the x-intercept of 3x – 4y = 24?</vt:lpstr>
      <vt:lpstr>What is the y-intercept of -x + 2y = 8?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Simplify √27 √148   √(3&amp;48)   √(54x^4 y^7 )</dc:title>
  <dc:creator>Cynthia</dc:creator>
  <cp:lastModifiedBy>Cynthia</cp:lastModifiedBy>
  <cp:revision>5</cp:revision>
  <dcterms:created xsi:type="dcterms:W3CDTF">2015-01-17T21:38:24Z</dcterms:created>
  <dcterms:modified xsi:type="dcterms:W3CDTF">2015-01-17T22:08:52Z</dcterms:modified>
</cp:coreProperties>
</file>